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60" r:id="rId20"/>
    <p:sldId id="296" r:id="rId21"/>
    <p:sldId id="259" r:id="rId22"/>
    <p:sldId id="277" r:id="rId23"/>
    <p:sldId id="278" r:id="rId24"/>
    <p:sldId id="279" r:id="rId25"/>
    <p:sldId id="280" r:id="rId26"/>
    <p:sldId id="261" r:id="rId27"/>
    <p:sldId id="275" r:id="rId28"/>
    <p:sldId id="265" r:id="rId29"/>
    <p:sldId id="262" r:id="rId30"/>
    <p:sldId id="297" r:id="rId31"/>
    <p:sldId id="270" r:id="rId32"/>
    <p:sldId id="271" r:id="rId33"/>
    <p:sldId id="264" r:id="rId34"/>
    <p:sldId id="272" r:id="rId35"/>
    <p:sldId id="273" r:id="rId36"/>
    <p:sldId id="263" r:id="rId37"/>
    <p:sldId id="266" r:id="rId38"/>
    <p:sldId id="274" r:id="rId39"/>
    <p:sldId id="267" r:id="rId40"/>
    <p:sldId id="268" r:id="rId41"/>
    <p:sldId id="26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mith" userId="59a875418286a7f6" providerId="LiveId" clId="{7B1C7E5D-3925-4CB4-97FB-0E2B41FE4323}"/>
    <pc:docChg chg="modSld">
      <pc:chgData name="Kevin Smith" userId="59a875418286a7f6" providerId="LiveId" clId="{7B1C7E5D-3925-4CB4-97FB-0E2B41FE4323}" dt="2024-01-30T15:05:03.275" v="2" actId="20577"/>
      <pc:docMkLst>
        <pc:docMk/>
      </pc:docMkLst>
      <pc:sldChg chg="modSp mod">
        <pc:chgData name="Kevin Smith" userId="59a875418286a7f6" providerId="LiveId" clId="{7B1C7E5D-3925-4CB4-97FB-0E2B41FE4323}" dt="2024-01-30T15:05:03.275" v="2" actId="20577"/>
        <pc:sldMkLst>
          <pc:docMk/>
          <pc:sldMk cId="696687740" sldId="265"/>
        </pc:sldMkLst>
        <pc:spChg chg="mod">
          <ac:chgData name="Kevin Smith" userId="59a875418286a7f6" providerId="LiveId" clId="{7B1C7E5D-3925-4CB4-97FB-0E2B41FE4323}" dt="2024-01-30T15:05:03.275" v="2" actId="20577"/>
          <ac:spMkLst>
            <pc:docMk/>
            <pc:sldMk cId="696687740" sldId="265"/>
            <ac:spMk id="2" creationId="{B8B3FB3C-6DC6-636C-9C00-52F921F5705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58B3B-6B12-AB47-F789-91AD40ACDD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1EE5B1-484B-C04A-7EF3-C884987D0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6DFC6D-B5DF-CB8C-D15E-970444676BB3}"/>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5" name="Footer Placeholder 4">
            <a:extLst>
              <a:ext uri="{FF2B5EF4-FFF2-40B4-BE49-F238E27FC236}">
                <a16:creationId xmlns:a16="http://schemas.microsoft.com/office/drawing/2014/main" id="{261A522B-5E9C-3D21-59B4-64376C1DA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FAE5ED-ACFD-AF6B-844C-F39DFE30FE48}"/>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68900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6B86-D255-9AAB-28AB-7CEA89E0C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FBCAEF-E726-E797-F20B-ECE620493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F54F6-30B0-C0BC-3CD5-1F5D18180D95}"/>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5" name="Footer Placeholder 4">
            <a:extLst>
              <a:ext uri="{FF2B5EF4-FFF2-40B4-BE49-F238E27FC236}">
                <a16:creationId xmlns:a16="http://schemas.microsoft.com/office/drawing/2014/main" id="{122C0830-8CE7-82C9-E1D8-AD95C381A6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14A66E-0B64-9AEC-D7C2-652C9A5F0CBF}"/>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174629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EB0A1-4E9D-E134-0860-C38343E153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64FCA-B3DF-9155-2652-50C35D4EC1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96F9D-149E-EA6C-CFE3-41C07EE083CB}"/>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5" name="Footer Placeholder 4">
            <a:extLst>
              <a:ext uri="{FF2B5EF4-FFF2-40B4-BE49-F238E27FC236}">
                <a16:creationId xmlns:a16="http://schemas.microsoft.com/office/drawing/2014/main" id="{3164B821-3403-4482-435F-5602EA60C7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1E30C2-42A2-D3D2-661E-9AB66D5B06B7}"/>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369552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0A12-6ABA-1966-2551-6F7A47C4C9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864454-E370-5D0D-FD6B-6C40A16A40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FD5A6-A1B2-47FF-DD37-D8319B277050}"/>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5" name="Footer Placeholder 4">
            <a:extLst>
              <a:ext uri="{FF2B5EF4-FFF2-40B4-BE49-F238E27FC236}">
                <a16:creationId xmlns:a16="http://schemas.microsoft.com/office/drawing/2014/main" id="{C9E7F4E3-6F3A-ADD2-129E-721B141D75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C1F5B2-B3F8-C4D1-307F-2ABC531E2713}"/>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187388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89DE-570B-E36E-CC39-1EACFB0C8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D10E0A-74C3-F03A-25E0-A0F8BD791B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ECFE9-C853-F826-D8D6-B37DB060BD19}"/>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5" name="Footer Placeholder 4">
            <a:extLst>
              <a:ext uri="{FF2B5EF4-FFF2-40B4-BE49-F238E27FC236}">
                <a16:creationId xmlns:a16="http://schemas.microsoft.com/office/drawing/2014/main" id="{50A4EB47-09E5-BBA8-1AB7-9D8F401422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6FD0E4-E3F4-1472-CA95-6138D3075FAF}"/>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2265114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7D48-FC2B-FE96-EA16-6B652120A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1B8D1-326E-F975-DB2E-136E4EA84C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8C7905-91EC-A664-2F31-BFDFC16579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245A08-0E3C-B97F-4973-8AE097E41D72}"/>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6" name="Footer Placeholder 5">
            <a:extLst>
              <a:ext uri="{FF2B5EF4-FFF2-40B4-BE49-F238E27FC236}">
                <a16:creationId xmlns:a16="http://schemas.microsoft.com/office/drawing/2014/main" id="{C134A977-E2AB-4227-5089-78EB7DCE90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0A1C57A-1D29-1A0F-4887-6E7310513225}"/>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31961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1B248-0179-59DE-7AC2-2DD72DF167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08F188-05C4-7873-ABDD-E25420BF7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B7BCF6-F043-33C3-B476-8CA9ADA821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181DCE-E384-D67E-A4DD-EFF8A4973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E43419-F8FD-444A-3349-A64A651A31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6C57EC-B6B2-4F7B-4F4E-7EB20810C342}"/>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8" name="Footer Placeholder 7">
            <a:extLst>
              <a:ext uri="{FF2B5EF4-FFF2-40B4-BE49-F238E27FC236}">
                <a16:creationId xmlns:a16="http://schemas.microsoft.com/office/drawing/2014/main" id="{77D34461-D0DD-16ED-8E46-6EC972EA2D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837374A-C066-BB75-77CC-BC9DB0EBE9A2}"/>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346673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2F74-2D18-40C3-449F-B29C06E6A3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7952E-1B01-371E-63FF-A5BF6E27B9DF}"/>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4" name="Footer Placeholder 3">
            <a:extLst>
              <a:ext uri="{FF2B5EF4-FFF2-40B4-BE49-F238E27FC236}">
                <a16:creationId xmlns:a16="http://schemas.microsoft.com/office/drawing/2014/main" id="{B4CCD2C8-83A6-122A-4803-A90064BA27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534DD7-FB0A-9ABC-D934-4F44DC454145}"/>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77530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C2389-B1C9-9CF2-C8D3-3E1B1EA309CF}"/>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3" name="Footer Placeholder 2">
            <a:extLst>
              <a:ext uri="{FF2B5EF4-FFF2-40B4-BE49-F238E27FC236}">
                <a16:creationId xmlns:a16="http://schemas.microsoft.com/office/drawing/2014/main" id="{7AB00C34-A053-E302-CE82-07549DA5502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0455CC8-D7B5-13A0-3909-D32EAC8B2F6F}"/>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255358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572FC-1257-97BC-E679-34FE97612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2C11BA-4376-4EFB-25F6-AF22B1307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80CBC8-D137-CD9F-6AD9-5EDA5321B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B496B-C3CE-6C8C-489B-362C7CB36A5B}"/>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6" name="Footer Placeholder 5">
            <a:extLst>
              <a:ext uri="{FF2B5EF4-FFF2-40B4-BE49-F238E27FC236}">
                <a16:creationId xmlns:a16="http://schemas.microsoft.com/office/drawing/2014/main" id="{A29EE4A7-768E-88A2-392F-C39D53F3C6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89A31A-6D9B-3A01-30C4-33C52B9CF2DC}"/>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423409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22A2-8506-E4F1-3683-06D44A0C2F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0FEE21-C50D-9731-819D-6AA0E4722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335499A-62D3-19A3-18E4-EBE04246D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E2A26-F18E-C2F2-D28F-F4093BFD12B7}"/>
              </a:ext>
            </a:extLst>
          </p:cNvPr>
          <p:cNvSpPr>
            <a:spLocks noGrp="1"/>
          </p:cNvSpPr>
          <p:nvPr>
            <p:ph type="dt" sz="half" idx="10"/>
          </p:nvPr>
        </p:nvSpPr>
        <p:spPr/>
        <p:txBody>
          <a:bodyPr/>
          <a:lstStyle/>
          <a:p>
            <a:fld id="{E3514C78-CDF4-4B28-8098-A4A905A85F39}" type="datetimeFigureOut">
              <a:rPr lang="en-US" smtClean="0"/>
              <a:t>1/30/2024</a:t>
            </a:fld>
            <a:endParaRPr lang="en-US" dirty="0"/>
          </a:p>
        </p:txBody>
      </p:sp>
      <p:sp>
        <p:nvSpPr>
          <p:cNvPr id="6" name="Footer Placeholder 5">
            <a:extLst>
              <a:ext uri="{FF2B5EF4-FFF2-40B4-BE49-F238E27FC236}">
                <a16:creationId xmlns:a16="http://schemas.microsoft.com/office/drawing/2014/main" id="{FF0B4F4C-3B18-1ECE-A63F-79B1164EC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F99D0A-FCA0-18EE-158F-B2505EBCF719}"/>
              </a:ext>
            </a:extLst>
          </p:cNvPr>
          <p:cNvSpPr>
            <a:spLocks noGrp="1"/>
          </p:cNvSpPr>
          <p:nvPr>
            <p:ph type="sldNum" sz="quarter" idx="12"/>
          </p:nvPr>
        </p:nvSpPr>
        <p:spPr/>
        <p:txBody>
          <a:bodyPr/>
          <a:lstStyle/>
          <a:p>
            <a:fld id="{BE6E9CFC-A3D4-4F81-A2FB-D566CC55DD93}" type="slidenum">
              <a:rPr lang="en-US" smtClean="0"/>
              <a:t>‹#›</a:t>
            </a:fld>
            <a:endParaRPr lang="en-US" dirty="0"/>
          </a:p>
        </p:txBody>
      </p:sp>
    </p:spTree>
    <p:extLst>
      <p:ext uri="{BB962C8B-B14F-4D97-AF65-F5344CB8AC3E}">
        <p14:creationId xmlns:p14="http://schemas.microsoft.com/office/powerpoint/2010/main" val="291617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7B607-394D-FE0D-0F7C-82EC83CFF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C0C453-1433-45B6-7EB2-93BDBCF71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86AC6-8CA4-9CF0-A11B-853F4E4E42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514C78-CDF4-4B28-8098-A4A905A85F39}" type="datetimeFigureOut">
              <a:rPr lang="en-US" smtClean="0"/>
              <a:t>1/30/2024</a:t>
            </a:fld>
            <a:endParaRPr lang="en-US" dirty="0"/>
          </a:p>
        </p:txBody>
      </p:sp>
      <p:sp>
        <p:nvSpPr>
          <p:cNvPr id="5" name="Footer Placeholder 4">
            <a:extLst>
              <a:ext uri="{FF2B5EF4-FFF2-40B4-BE49-F238E27FC236}">
                <a16:creationId xmlns:a16="http://schemas.microsoft.com/office/drawing/2014/main" id="{71B599B5-0E13-1616-A580-71C933DE4E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F0F7BCE-F9FF-320B-4103-4B1F150C9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6E9CFC-A3D4-4F81-A2FB-D566CC55DD93}" type="slidenum">
              <a:rPr lang="en-US" smtClean="0"/>
              <a:t>‹#›</a:t>
            </a:fld>
            <a:endParaRPr lang="en-US" dirty="0"/>
          </a:p>
        </p:txBody>
      </p:sp>
    </p:spTree>
    <p:extLst>
      <p:ext uri="{BB962C8B-B14F-4D97-AF65-F5344CB8AC3E}">
        <p14:creationId xmlns:p14="http://schemas.microsoft.com/office/powerpoint/2010/main" val="2271346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3605842" y="656324"/>
            <a:ext cx="4041475" cy="166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528B41F1-7346-F582-F064-36D944D449FD}"/>
              </a:ext>
            </a:extLst>
          </p:cNvPr>
          <p:cNvSpPr txBox="1">
            <a:spLocks/>
          </p:cNvSpPr>
          <p:nvPr/>
        </p:nvSpPr>
        <p:spPr>
          <a:xfrm>
            <a:off x="2029724" y="3191775"/>
            <a:ext cx="7162800" cy="2286000"/>
          </a:xfrm>
          <a:prstGeom prst="rect">
            <a:avLst/>
          </a:prstGeom>
          <a:solidFill>
            <a:srgbClr val="00B050"/>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dirty="0">
                <a:solidFill>
                  <a:schemeClr val="bg1"/>
                </a:solidFill>
              </a:rPr>
              <a:t>HCCF Annual Meeting</a:t>
            </a:r>
          </a:p>
          <a:p>
            <a:pPr>
              <a:defRPr/>
            </a:pPr>
            <a:br>
              <a:rPr lang="en-US" dirty="0">
                <a:solidFill>
                  <a:schemeClr val="bg1"/>
                </a:solidFill>
              </a:rPr>
            </a:br>
            <a:r>
              <a:rPr lang="en-US" dirty="0">
                <a:solidFill>
                  <a:schemeClr val="bg1"/>
                </a:solidFill>
              </a:rPr>
              <a:t>January 31, 2024</a:t>
            </a:r>
          </a:p>
        </p:txBody>
      </p:sp>
    </p:spTree>
    <p:extLst>
      <p:ext uri="{BB962C8B-B14F-4D97-AF65-F5344CB8AC3E}">
        <p14:creationId xmlns:p14="http://schemas.microsoft.com/office/powerpoint/2010/main" val="2708522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181459" y="1100634"/>
            <a:ext cx="6010541" cy="1729796"/>
          </a:xfrm>
        </p:spPr>
        <p:txBody>
          <a:bodyPr>
            <a:normAutofit fontScale="90000"/>
          </a:bodyPr>
          <a:lstStyle/>
          <a:p>
            <a:r>
              <a:rPr lang="en-US" b="1" i="1" dirty="0">
                <a:latin typeface="Franklin Gothic Heavy" panose="020B0903020102020204" pitchFamily="34" charset="0"/>
              </a:rPr>
              <a:t>NORTH PORT SENIOR CENTER</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980489" y="3429000"/>
            <a:ext cx="4412479" cy="1655762"/>
          </a:xfrm>
        </p:spPr>
        <p:txBody>
          <a:bodyPr>
            <a:normAutofit/>
          </a:bodyPr>
          <a:lstStyle/>
          <a:p>
            <a:r>
              <a:rPr lang="en-US" sz="8800" dirty="0"/>
              <a:t>$5,000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3970318"/>
          </a:xfrm>
          <a:prstGeom prst="rect">
            <a:avLst/>
          </a:prstGeom>
          <a:noFill/>
        </p:spPr>
        <p:txBody>
          <a:bodyPr wrap="square" rtlCol="0">
            <a:spAutoFit/>
          </a:bodyPr>
          <a:lstStyle/>
          <a:p>
            <a:r>
              <a:rPr lang="en-US" sz="2800" b="0" i="0" u="none" strike="noStrike" dirty="0">
                <a:solidFill>
                  <a:srgbClr val="000000"/>
                </a:solidFill>
                <a:effectLst/>
                <a:latin typeface="Calibri" panose="020F0502020204030204" pitchFamily="34" charset="0"/>
              </a:rPr>
              <a:t>The funds requested will be used to purchase equipment for the senior center. WE DESPARATELY NEED 8 – 4’X4’ CARD TABLES WITH 32 FOLDING CHAIRS. A NEW DVD PLAYER (CAPABLE TO PLAY ON THE NEW TV), 10 ARM CHAIRS FOR THE ROUND TABLE, and A SET OF BINGO BALLS.</a:t>
            </a:r>
          </a:p>
        </p:txBody>
      </p:sp>
    </p:spTree>
    <p:extLst>
      <p:ext uri="{BB962C8B-B14F-4D97-AF65-F5344CB8AC3E}">
        <p14:creationId xmlns:p14="http://schemas.microsoft.com/office/powerpoint/2010/main" val="90106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1965532"/>
            <a:ext cx="6010541" cy="1729796"/>
          </a:xfrm>
        </p:spPr>
        <p:txBody>
          <a:bodyPr>
            <a:normAutofit fontScale="90000"/>
          </a:bodyPr>
          <a:lstStyle/>
          <a:p>
            <a:r>
              <a:rPr lang="en-US" b="1" i="1" dirty="0">
                <a:latin typeface="Franklin Gothic Heavy" panose="020B0903020102020204" pitchFamily="34" charset="0"/>
              </a:rPr>
              <a:t>Safe Place and Rape Crisis Center (SPARCC)</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007753"/>
            <a:ext cx="4412479" cy="1655762"/>
          </a:xfrm>
        </p:spPr>
        <p:txBody>
          <a:bodyPr>
            <a:normAutofit/>
          </a:bodyPr>
          <a:lstStyle/>
          <a:p>
            <a:r>
              <a:rPr lang="en-US" sz="8800" dirty="0"/>
              <a:t>$5,100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3139321"/>
          </a:xfrm>
          <a:prstGeom prst="rect">
            <a:avLst/>
          </a:prstGeom>
          <a:noFill/>
        </p:spPr>
        <p:txBody>
          <a:bodyPr wrap="square" rtlCol="0">
            <a:spAutoFit/>
          </a:bodyPr>
          <a:lstStyle/>
          <a:p>
            <a:r>
              <a:rPr lang="en-US" b="0" i="0" u="none" strike="noStrike" dirty="0">
                <a:solidFill>
                  <a:srgbClr val="000000"/>
                </a:solidFill>
                <a:effectLst/>
                <a:latin typeface="Calibri" panose="020F0502020204030204" pitchFamily="34" charset="0"/>
              </a:rPr>
              <a:t>The proposed use of grant monies provided by Heron Creek Community Foundation would be used to cover all annual operational expenses for the SPARCC North Port Office ($2,100) and a small percentage of SPARCC Emergency Shelter Operations ($3,000).  The SPARCC Shelter operates 24-hours a day, 365 days a year and can be accessed through several points of entry: the SPARCC 24-hour hotline, the Florida Domestic Violence Hotline, the SPARCC Outreach Office, and by referral from law enforcement, hospital or court personnel. Eligibility is open to all victims of domestic violence.</a:t>
            </a:r>
          </a:p>
        </p:txBody>
      </p:sp>
    </p:spTree>
    <p:extLst>
      <p:ext uri="{BB962C8B-B14F-4D97-AF65-F5344CB8AC3E}">
        <p14:creationId xmlns:p14="http://schemas.microsoft.com/office/powerpoint/2010/main" val="327872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2243113"/>
            <a:ext cx="6010541" cy="1729796"/>
          </a:xfrm>
        </p:spPr>
        <p:txBody>
          <a:bodyPr>
            <a:normAutofit fontScale="90000"/>
          </a:bodyPr>
          <a:lstStyle/>
          <a:p>
            <a:r>
              <a:rPr lang="en-US" b="1" i="1" dirty="0">
                <a:latin typeface="Franklin Gothic Heavy" panose="020B0903020102020204" pitchFamily="34" charset="0"/>
              </a:rPr>
              <a:t>Take Stock In Children of Sarasota County (TSIC)</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$5,000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4247317"/>
          </a:xfrm>
          <a:prstGeom prst="rect">
            <a:avLst/>
          </a:prstGeom>
          <a:noFill/>
        </p:spPr>
        <p:txBody>
          <a:bodyPr wrap="square" rtlCol="0">
            <a:spAutoFit/>
          </a:bodyPr>
          <a:lstStyle/>
          <a:p>
            <a:r>
              <a:rPr lang="en-US" b="0" i="0" u="none" strike="noStrike" dirty="0">
                <a:solidFill>
                  <a:srgbClr val="000000"/>
                </a:solidFill>
                <a:effectLst/>
                <a:latin typeface="Calibri" panose="020F0502020204030204" pitchFamily="34" charset="0"/>
              </a:rPr>
              <a:t>TSIC Sarasota has requested $5,000 ($4,000 for tuition and $1,000 for counseling and mentoring services) to provide a college education for two North Port students. The HCCF grant of $5,000 would be matched by a local donor for the $4,000 scholarship amount, resulting in $8,000 of locally raised scholarship funds.  Through a unique public-private partnership program with the State of Florida all locally raised scholarship funds are matched (dollar for dollar) by the Florida Prepaid College Foundation Project STARS (Scholarship Tuition for At-Risk Students), bringing the total amount to $16,000.  In summary, the $5,000 HCCF grant will become $16,000 through matching funds, and two low-income at-risk students from North Port will have the opportunity to attend college.</a:t>
            </a:r>
          </a:p>
        </p:txBody>
      </p:sp>
    </p:spTree>
    <p:extLst>
      <p:ext uri="{BB962C8B-B14F-4D97-AF65-F5344CB8AC3E}">
        <p14:creationId xmlns:p14="http://schemas.microsoft.com/office/powerpoint/2010/main" val="407895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5990596" y="1409605"/>
            <a:ext cx="6010541" cy="1729796"/>
          </a:xfrm>
        </p:spPr>
        <p:txBody>
          <a:bodyPr>
            <a:normAutofit fontScale="90000"/>
          </a:bodyPr>
          <a:lstStyle/>
          <a:p>
            <a:r>
              <a:rPr lang="en-US" b="1" i="1" dirty="0">
                <a:latin typeface="Franklin Gothic Heavy" panose="020B0903020102020204" pitchFamily="34" charset="0"/>
              </a:rPr>
              <a:t>When All Else Fails</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$2,600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3970318"/>
          </a:xfrm>
          <a:prstGeom prst="rect">
            <a:avLst/>
          </a:prstGeom>
          <a:noFill/>
        </p:spPr>
        <p:txBody>
          <a:bodyPr wrap="square" rtlCol="0">
            <a:spAutoFit/>
          </a:bodyPr>
          <a:lstStyle/>
          <a:p>
            <a:r>
              <a:rPr lang="en-US" sz="2800" b="0" i="0" u="none" strike="noStrike" dirty="0">
                <a:solidFill>
                  <a:srgbClr val="000000"/>
                </a:solidFill>
                <a:effectLst/>
                <a:latin typeface="Calibri" panose="020F0502020204030204" pitchFamily="34" charset="0"/>
              </a:rPr>
              <a:t>When All Else Fails is requesting a $2,600 grant to provide temporary housing (motel </a:t>
            </a:r>
            <a:r>
              <a:rPr lang="en-US" sz="2800" b="0" i="0" u="none" strike="noStrike" dirty="0" err="1">
                <a:solidFill>
                  <a:srgbClr val="000000"/>
                </a:solidFill>
                <a:effectLst/>
                <a:latin typeface="Calibri" panose="020F0502020204030204" pitchFamily="34" charset="0"/>
              </a:rPr>
              <a:t>accomodations</a:t>
            </a:r>
            <a:r>
              <a:rPr lang="en-US" sz="2800" b="0" i="0" u="none" strike="noStrike" dirty="0">
                <a:solidFill>
                  <a:srgbClr val="000000"/>
                </a:solidFill>
                <a:effectLst/>
                <a:latin typeface="Calibri" panose="020F0502020204030204" pitchFamily="34" charset="0"/>
              </a:rPr>
              <a:t>) in emergency situations when families in need have no place to stay.  This program is a "stop gap" measure while those in need await placement by other non-profit organizations like Family Promise.</a:t>
            </a:r>
          </a:p>
        </p:txBody>
      </p:sp>
    </p:spTree>
    <p:extLst>
      <p:ext uri="{BB962C8B-B14F-4D97-AF65-F5344CB8AC3E}">
        <p14:creationId xmlns:p14="http://schemas.microsoft.com/office/powerpoint/2010/main" val="364636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5990596" y="1409605"/>
            <a:ext cx="6010541" cy="1729796"/>
          </a:xfrm>
        </p:spPr>
        <p:txBody>
          <a:bodyPr>
            <a:normAutofit fontScale="90000"/>
          </a:bodyPr>
          <a:lstStyle/>
          <a:p>
            <a:r>
              <a:rPr lang="en-US" b="1" i="1" dirty="0">
                <a:latin typeface="Franklin Gothic Heavy" panose="020B0903020102020204" pitchFamily="34" charset="0"/>
              </a:rPr>
              <a:t>Awaken Outreach Center</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$2,750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3539430"/>
          </a:xfrm>
          <a:prstGeom prst="rect">
            <a:avLst/>
          </a:prstGeom>
          <a:noFill/>
        </p:spPr>
        <p:txBody>
          <a:bodyPr wrap="square" rtlCol="0">
            <a:spAutoFit/>
          </a:bodyPr>
          <a:lstStyle/>
          <a:p>
            <a:r>
              <a:rPr lang="en-US" sz="2800" b="0" i="0" u="none" strike="noStrike" dirty="0">
                <a:solidFill>
                  <a:srgbClr val="000000"/>
                </a:solidFill>
                <a:effectLst/>
                <a:latin typeface="Calibri" panose="020F0502020204030204" pitchFamily="34" charset="0"/>
              </a:rPr>
              <a:t>Awaken Outreach Center is requesting funds to purchase 5,000 heavy bags for packaging and distributing canned goods at the Outreach Center Food Pantry.  5,000 bags will cover approximately six months of food distribution for the Center.</a:t>
            </a:r>
          </a:p>
        </p:txBody>
      </p:sp>
    </p:spTree>
    <p:extLst>
      <p:ext uri="{BB962C8B-B14F-4D97-AF65-F5344CB8AC3E}">
        <p14:creationId xmlns:p14="http://schemas.microsoft.com/office/powerpoint/2010/main" val="502824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1965532"/>
            <a:ext cx="6010541" cy="1729796"/>
          </a:xfrm>
        </p:spPr>
        <p:txBody>
          <a:bodyPr>
            <a:normAutofit fontScale="90000"/>
          </a:bodyPr>
          <a:lstStyle/>
          <a:p>
            <a:r>
              <a:rPr lang="en-US" b="1" i="1" dirty="0">
                <a:latin typeface="Franklin Gothic Heavy" panose="020B0903020102020204" pitchFamily="34" charset="0"/>
              </a:rPr>
              <a:t>Big Brothers Big Sisters of the Sun Coast, Inc.</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$5,990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3693319"/>
          </a:xfrm>
          <a:prstGeom prst="rect">
            <a:avLst/>
          </a:prstGeom>
          <a:noFill/>
        </p:spPr>
        <p:txBody>
          <a:bodyPr wrap="square" rtlCol="0">
            <a:spAutoFit/>
          </a:bodyPr>
          <a:lstStyle/>
          <a:p>
            <a:r>
              <a:rPr lang="en-US" b="0" i="0" u="none" strike="noStrike" dirty="0">
                <a:solidFill>
                  <a:srgbClr val="000000"/>
                </a:solidFill>
                <a:effectLst/>
                <a:latin typeface="Calibri" panose="020F0502020204030204" pitchFamily="34" charset="0"/>
              </a:rPr>
              <a:t>Within the umbrella of Big Brothers Big Sisters of the Sun Coast’s (BBBSSC), a  One to One Mentoring Program called Gateways to Graduation (GTG) helps at-risk middle and high school students remain in school, earn grade level promotion, and graduate middle and high school with a viable plan for higher education and/or a career that will provide financial stability. Mentors in the GTG program provide weekly, one -to-one mentoring on each student's school campus, helping the youth to become academically motivated and to develop planning skills and goals.  These funds will be used to purchase an </a:t>
            </a:r>
            <a:r>
              <a:rPr lang="en-US" b="0" i="0" u="none" strike="noStrike" dirty="0" err="1">
                <a:solidFill>
                  <a:srgbClr val="000000"/>
                </a:solidFill>
                <a:effectLst/>
                <a:latin typeface="Calibri" panose="020F0502020204030204" pitchFamily="34" charset="0"/>
              </a:rPr>
              <a:t>i</a:t>
            </a:r>
            <a:r>
              <a:rPr lang="en-US" b="0" i="0" u="none" strike="noStrike" dirty="0">
                <a:solidFill>
                  <a:srgbClr val="000000"/>
                </a:solidFill>
                <a:effectLst/>
                <a:latin typeface="Calibri" panose="020F0502020204030204" pitchFamily="34" charset="0"/>
              </a:rPr>
              <a:t>-pad and supplies for the North Port mentor to carry out their duties. </a:t>
            </a:r>
          </a:p>
        </p:txBody>
      </p:sp>
    </p:spTree>
    <p:extLst>
      <p:ext uri="{BB962C8B-B14F-4D97-AF65-F5344CB8AC3E}">
        <p14:creationId xmlns:p14="http://schemas.microsoft.com/office/powerpoint/2010/main" val="340644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1965532"/>
            <a:ext cx="6010541" cy="1729796"/>
          </a:xfrm>
        </p:spPr>
        <p:txBody>
          <a:bodyPr>
            <a:normAutofit fontScale="90000"/>
          </a:bodyPr>
          <a:lstStyle/>
          <a:p>
            <a:r>
              <a:rPr lang="en-US" b="1" i="1" dirty="0">
                <a:latin typeface="Franklin Gothic Heavy" panose="020B0903020102020204" pitchFamily="34" charset="0"/>
              </a:rPr>
              <a:t>Boys &amp; Girls Clubs of Sarasota and DeSoto Counties</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$5,000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3785652"/>
          </a:xfrm>
          <a:prstGeom prst="rect">
            <a:avLst/>
          </a:prstGeom>
          <a:noFill/>
        </p:spPr>
        <p:txBody>
          <a:bodyPr wrap="square" rtlCol="0">
            <a:spAutoFit/>
          </a:bodyPr>
          <a:lstStyle/>
          <a:p>
            <a:r>
              <a:rPr lang="en-US" sz="2000" b="0" i="0" u="none" strike="noStrike" dirty="0">
                <a:solidFill>
                  <a:srgbClr val="000000"/>
                </a:solidFill>
                <a:effectLst/>
                <a:latin typeface="Calibri" panose="020F0502020204030204" pitchFamily="34" charset="0"/>
              </a:rPr>
              <a:t>Funding from this request will support Club memberships to our Great Futures Academy for families attending our Gene Matthews Boys &amp; Girls Club in North Port who could not otherwise afford our bare minimum fees. This will provide at least two full-year scholarships and one partial scholarship to families and provide the youth with full access to our slate of programs designed to help them succeed in school, develop positive character and leadership, implement healthy habits, explore the arts, and receive college and career guidance.  </a:t>
            </a:r>
          </a:p>
        </p:txBody>
      </p:sp>
    </p:spTree>
    <p:extLst>
      <p:ext uri="{BB962C8B-B14F-4D97-AF65-F5344CB8AC3E}">
        <p14:creationId xmlns:p14="http://schemas.microsoft.com/office/powerpoint/2010/main" val="106491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1699204"/>
            <a:ext cx="6010541" cy="1729796"/>
          </a:xfrm>
        </p:spPr>
        <p:txBody>
          <a:bodyPr>
            <a:normAutofit fontScale="90000"/>
          </a:bodyPr>
          <a:lstStyle/>
          <a:p>
            <a:r>
              <a:rPr lang="en-US" b="1" i="1" dirty="0">
                <a:latin typeface="Franklin Gothic Heavy" panose="020B0903020102020204" pitchFamily="34" charset="0"/>
              </a:rPr>
              <a:t>North Port </a:t>
            </a:r>
            <a:br>
              <a:rPr lang="en-US" b="1" i="1" dirty="0">
                <a:latin typeface="Franklin Gothic Heavy" panose="020B0903020102020204" pitchFamily="34" charset="0"/>
              </a:rPr>
            </a:br>
            <a:r>
              <a:rPr lang="en-US" b="1" i="1" dirty="0">
                <a:latin typeface="Franklin Gothic Heavy" panose="020B0903020102020204" pitchFamily="34" charset="0"/>
              </a:rPr>
              <a:t> Back Pack Angels</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$5,000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1754326"/>
          </a:xfrm>
          <a:prstGeom prst="rect">
            <a:avLst/>
          </a:prstGeom>
          <a:noFill/>
        </p:spPr>
        <p:txBody>
          <a:bodyPr wrap="square" rtlCol="0">
            <a:spAutoFit/>
          </a:bodyPr>
          <a:lstStyle/>
          <a:p>
            <a:r>
              <a:rPr lang="en-US" sz="3600" b="0" i="0" u="none" strike="noStrike" dirty="0">
                <a:solidFill>
                  <a:srgbClr val="000000"/>
                </a:solidFill>
                <a:effectLst/>
                <a:latin typeface="Calibri" panose="020F0502020204030204" pitchFamily="34" charset="0"/>
              </a:rPr>
              <a:t>Provides hygiene products to the homeless/needy children of North Port</a:t>
            </a:r>
          </a:p>
        </p:txBody>
      </p:sp>
    </p:spTree>
    <p:extLst>
      <p:ext uri="{BB962C8B-B14F-4D97-AF65-F5344CB8AC3E}">
        <p14:creationId xmlns:p14="http://schemas.microsoft.com/office/powerpoint/2010/main" val="16292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1699204"/>
            <a:ext cx="6010541" cy="1729796"/>
          </a:xfrm>
        </p:spPr>
        <p:txBody>
          <a:bodyPr>
            <a:normAutofit fontScale="90000"/>
          </a:bodyPr>
          <a:lstStyle/>
          <a:p>
            <a:r>
              <a:rPr lang="en-US" b="1" i="1" dirty="0">
                <a:latin typeface="Franklin Gothic Heavy" panose="020B0903020102020204" pitchFamily="34" charset="0"/>
              </a:rPr>
              <a:t>All Faith’s Food Bank</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$13,590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3" y="2274503"/>
            <a:ext cx="5628151" cy="2308324"/>
          </a:xfrm>
          <a:prstGeom prst="rect">
            <a:avLst/>
          </a:prstGeom>
          <a:noFill/>
        </p:spPr>
        <p:txBody>
          <a:bodyPr wrap="square" rtlCol="0">
            <a:spAutoFit/>
          </a:bodyPr>
          <a:lstStyle/>
          <a:p>
            <a:r>
              <a:rPr lang="en-US" sz="3600" b="0" i="0" dirty="0">
                <a:solidFill>
                  <a:srgbClr val="181818"/>
                </a:solidFill>
                <a:effectLst/>
                <a:latin typeface="DM Sans" pitchFamily="2" charset="0"/>
              </a:rPr>
              <a:t>Funds used to provide hundreds of meals to underprivileged residents of North Port, FL.</a:t>
            </a:r>
            <a:endParaRPr lang="en-US" sz="3600" b="0" i="0" u="none" strike="noStrik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468483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056641" y="1371600"/>
            <a:ext cx="5151120" cy="4866910"/>
          </a:xfrm>
          <a:prstGeom prst="rect">
            <a:avLst/>
          </a:prstGeom>
          <a:noFill/>
        </p:spPr>
        <p:txBody>
          <a:bodyPr wrap="square">
            <a:spAutoFit/>
          </a:bodyPr>
          <a:lstStyle/>
          <a:p>
            <a:pPr>
              <a:lnSpc>
                <a:spcPct val="140000"/>
              </a:lnSpc>
            </a:pPr>
            <a:r>
              <a:rPr lang="en-US" altLang="en-US" sz="2800" b="1" dirty="0">
                <a:solidFill>
                  <a:srgbClr val="00B050"/>
                </a:solidFill>
              </a:rPr>
              <a:t>All Faiths Food Bank  . $13,590</a:t>
            </a:r>
          </a:p>
          <a:p>
            <a:pPr>
              <a:lnSpc>
                <a:spcPct val="140000"/>
              </a:lnSpc>
            </a:pPr>
            <a:r>
              <a:rPr lang="en-US" altLang="en-US" sz="2800" b="1" dirty="0">
                <a:solidFill>
                  <a:srgbClr val="00B050"/>
                </a:solidFill>
              </a:rPr>
              <a:t>Meals on Wheels  . . . . $12,000</a:t>
            </a:r>
          </a:p>
          <a:p>
            <a:pPr>
              <a:lnSpc>
                <a:spcPct val="140000"/>
              </a:lnSpc>
            </a:pPr>
            <a:r>
              <a:rPr lang="en-US" altLang="en-US" sz="2800" b="1" dirty="0">
                <a:solidFill>
                  <a:srgbClr val="00B050"/>
                </a:solidFill>
              </a:rPr>
              <a:t>Big Bros / Big Sisters . $  5,990</a:t>
            </a:r>
          </a:p>
          <a:p>
            <a:pPr>
              <a:lnSpc>
                <a:spcPct val="140000"/>
              </a:lnSpc>
            </a:pPr>
            <a:r>
              <a:rPr lang="en-US" altLang="en-US" sz="2800" b="1" dirty="0">
                <a:solidFill>
                  <a:srgbClr val="00B050"/>
                </a:solidFill>
              </a:rPr>
              <a:t>SPARCC . . . . . . . . . . . . $  5,100</a:t>
            </a:r>
          </a:p>
          <a:p>
            <a:pPr>
              <a:lnSpc>
                <a:spcPct val="140000"/>
              </a:lnSpc>
            </a:pPr>
            <a:r>
              <a:rPr lang="en-US" altLang="en-US" sz="2800" b="1" dirty="0">
                <a:solidFill>
                  <a:srgbClr val="00B050"/>
                </a:solidFill>
              </a:rPr>
              <a:t>Boys &amp; Girls Club . . . . $  5,000</a:t>
            </a:r>
          </a:p>
          <a:p>
            <a:pPr>
              <a:lnSpc>
                <a:spcPct val="140000"/>
              </a:lnSpc>
            </a:pPr>
            <a:r>
              <a:rPr lang="en-US" altLang="en-US" sz="2800" b="1" dirty="0">
                <a:solidFill>
                  <a:srgbClr val="00B050"/>
                </a:solidFill>
              </a:rPr>
              <a:t>Child Protection Ctr  . $  5,000</a:t>
            </a:r>
          </a:p>
          <a:p>
            <a:pPr>
              <a:lnSpc>
                <a:spcPct val="140000"/>
              </a:lnSpc>
            </a:pPr>
            <a:r>
              <a:rPr lang="en-US" altLang="en-US" sz="2800" b="1" dirty="0">
                <a:solidFill>
                  <a:srgbClr val="00B050"/>
                </a:solidFill>
              </a:rPr>
              <a:t>Family Promise  . . . . . $  5,000</a:t>
            </a:r>
          </a:p>
          <a:p>
            <a:pPr>
              <a:lnSpc>
                <a:spcPct val="140000"/>
              </a:lnSpc>
            </a:pPr>
            <a:r>
              <a:rPr lang="en-US" altLang="en-US" sz="2800" b="1" dirty="0">
                <a:solidFill>
                  <a:srgbClr val="00B050"/>
                </a:solidFill>
              </a:rPr>
              <a:t>NP Back-Pack Angels. $  5,000</a:t>
            </a:r>
          </a:p>
        </p:txBody>
      </p:sp>
      <p:sp>
        <p:nvSpPr>
          <p:cNvPr id="3" name="TextBox 2">
            <a:extLst>
              <a:ext uri="{FF2B5EF4-FFF2-40B4-BE49-F238E27FC236}">
                <a16:creationId xmlns:a16="http://schemas.microsoft.com/office/drawing/2014/main" id="{3AAF3196-7E0D-FF0F-3C83-6878678F4D31}"/>
              </a:ext>
            </a:extLst>
          </p:cNvPr>
          <p:cNvSpPr txBox="1"/>
          <p:nvPr/>
        </p:nvSpPr>
        <p:spPr>
          <a:xfrm>
            <a:off x="6207761" y="1965960"/>
            <a:ext cx="5476718" cy="5627823"/>
          </a:xfrm>
          <a:prstGeom prst="rect">
            <a:avLst/>
          </a:prstGeom>
          <a:noFill/>
        </p:spPr>
        <p:txBody>
          <a:bodyPr wrap="square">
            <a:spAutoFit/>
          </a:bodyPr>
          <a:lstStyle/>
          <a:p>
            <a:pPr>
              <a:lnSpc>
                <a:spcPct val="140000"/>
              </a:lnSpc>
            </a:pPr>
            <a:r>
              <a:rPr lang="en-US" altLang="en-US" sz="2800" b="1" dirty="0">
                <a:solidFill>
                  <a:srgbClr val="00B050"/>
                </a:solidFill>
              </a:rPr>
              <a:t>NP Senior Center . . . . . . $ 5,000</a:t>
            </a:r>
          </a:p>
          <a:p>
            <a:pPr>
              <a:lnSpc>
                <a:spcPct val="140000"/>
              </a:lnSpc>
            </a:pPr>
            <a:r>
              <a:rPr lang="en-US" altLang="en-US" sz="2800" b="1" dirty="0">
                <a:solidFill>
                  <a:srgbClr val="00B050"/>
                </a:solidFill>
              </a:rPr>
              <a:t>Take Stock in Children  . $ 5,000</a:t>
            </a:r>
          </a:p>
          <a:p>
            <a:pPr>
              <a:lnSpc>
                <a:spcPct val="140000"/>
              </a:lnSpc>
            </a:pPr>
            <a:r>
              <a:rPr lang="en-US" altLang="en-US" sz="2800" b="1" dirty="0">
                <a:solidFill>
                  <a:srgbClr val="00B050"/>
                </a:solidFill>
              </a:rPr>
              <a:t>Good Samaritan Rx . . . . $ 4,182</a:t>
            </a:r>
          </a:p>
          <a:p>
            <a:pPr>
              <a:lnSpc>
                <a:spcPct val="140000"/>
              </a:lnSpc>
            </a:pPr>
            <a:r>
              <a:rPr lang="en-US" altLang="en-US" sz="2800" b="1" dirty="0">
                <a:solidFill>
                  <a:srgbClr val="00B050"/>
                </a:solidFill>
              </a:rPr>
              <a:t>Literacy Volunteers . . . . $ 2,900</a:t>
            </a:r>
          </a:p>
          <a:p>
            <a:pPr>
              <a:lnSpc>
                <a:spcPct val="140000"/>
              </a:lnSpc>
            </a:pPr>
            <a:r>
              <a:rPr lang="en-US" altLang="en-US" sz="2800" b="1" dirty="0">
                <a:solidFill>
                  <a:srgbClr val="00B050"/>
                </a:solidFill>
              </a:rPr>
              <a:t>Awaken Outreach Ctr  . . $ 2,750</a:t>
            </a:r>
          </a:p>
          <a:p>
            <a:pPr>
              <a:lnSpc>
                <a:spcPct val="140000"/>
              </a:lnSpc>
            </a:pPr>
            <a:r>
              <a:rPr lang="en-US" altLang="en-US" sz="2800" b="1" dirty="0">
                <a:solidFill>
                  <a:srgbClr val="00B050"/>
                </a:solidFill>
              </a:rPr>
              <a:t>When All Else Fails  . . . . $ 2,600</a:t>
            </a:r>
          </a:p>
          <a:p>
            <a:pPr>
              <a:lnSpc>
                <a:spcPct val="140000"/>
              </a:lnSpc>
            </a:pPr>
            <a:r>
              <a:rPr lang="en-US" altLang="en-US" sz="2800" b="1" dirty="0">
                <a:solidFill>
                  <a:srgbClr val="00B050"/>
                </a:solidFill>
              </a:rPr>
              <a:t>Friends of NP Library . . . $     500</a:t>
            </a:r>
          </a:p>
          <a:p>
            <a:pPr algn="ctr">
              <a:lnSpc>
                <a:spcPct val="140000"/>
              </a:lnSpc>
            </a:pPr>
            <a:endParaRPr lang="en-US" altLang="en-US" sz="2800" b="1" dirty="0">
              <a:solidFill>
                <a:srgbClr val="00B050"/>
              </a:solidFill>
            </a:endParaRPr>
          </a:p>
          <a:p>
            <a:pPr algn="ctr">
              <a:lnSpc>
                <a:spcPct val="140000"/>
              </a:lnSpc>
            </a:pPr>
            <a:endParaRPr lang="en-US" altLang="en-US" sz="3600" b="1" dirty="0">
              <a:solidFill>
                <a:srgbClr val="00B050"/>
              </a:solidFill>
            </a:endParaRPr>
          </a:p>
        </p:txBody>
      </p:sp>
      <p:sp>
        <p:nvSpPr>
          <p:cNvPr id="5" name="TextBox 4">
            <a:extLst>
              <a:ext uri="{FF2B5EF4-FFF2-40B4-BE49-F238E27FC236}">
                <a16:creationId xmlns:a16="http://schemas.microsoft.com/office/drawing/2014/main" id="{3EC24378-C0C0-4A99-088C-8EB98A40CE2B}"/>
              </a:ext>
            </a:extLst>
          </p:cNvPr>
          <p:cNvSpPr txBox="1"/>
          <p:nvPr/>
        </p:nvSpPr>
        <p:spPr>
          <a:xfrm>
            <a:off x="1859280" y="731520"/>
            <a:ext cx="5588000" cy="584775"/>
          </a:xfrm>
          <a:prstGeom prst="rect">
            <a:avLst/>
          </a:prstGeom>
          <a:noFill/>
        </p:spPr>
        <p:txBody>
          <a:bodyPr wrap="square" rtlCol="0">
            <a:spAutoFit/>
          </a:bodyPr>
          <a:lstStyle/>
          <a:p>
            <a:pPr algn="ctr"/>
            <a:r>
              <a:rPr lang="en-US" altLang="en-US" sz="3200" b="1" dirty="0">
                <a:solidFill>
                  <a:srgbClr val="00B050"/>
                </a:solidFill>
              </a:rPr>
              <a:t>2023 Grant Total . . . $79,612</a:t>
            </a:r>
            <a:endParaRPr lang="en-US" sz="3200" dirty="0"/>
          </a:p>
        </p:txBody>
      </p:sp>
    </p:spTree>
    <p:extLst>
      <p:ext uri="{BB962C8B-B14F-4D97-AF65-F5344CB8AC3E}">
        <p14:creationId xmlns:p14="http://schemas.microsoft.com/office/powerpoint/2010/main" val="278356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FB07C62-9F68-6158-A03C-AE1A1273D267}"/>
              </a:ext>
            </a:extLst>
          </p:cNvPr>
          <p:cNvSpPr txBox="1"/>
          <p:nvPr/>
        </p:nvSpPr>
        <p:spPr>
          <a:xfrm>
            <a:off x="1285336" y="1871014"/>
            <a:ext cx="7988060" cy="880754"/>
          </a:xfrm>
          <a:prstGeom prst="rect">
            <a:avLst/>
          </a:prstGeom>
          <a:noFill/>
        </p:spPr>
        <p:txBody>
          <a:bodyPr wrap="square">
            <a:spAutoFit/>
          </a:bodyPr>
          <a:lstStyle/>
          <a:p>
            <a:pPr algn="ctr">
              <a:lnSpc>
                <a:spcPct val="140000"/>
              </a:lnSpc>
            </a:pPr>
            <a:r>
              <a:rPr lang="en-US" altLang="en-US" sz="4000" b="1" dirty="0">
                <a:solidFill>
                  <a:srgbClr val="00B050"/>
                </a:solidFill>
              </a:rPr>
              <a:t>State of the Foundation</a:t>
            </a:r>
          </a:p>
        </p:txBody>
      </p:sp>
      <p:sp>
        <p:nvSpPr>
          <p:cNvPr id="5" name="TextBox 4">
            <a:extLst>
              <a:ext uri="{FF2B5EF4-FFF2-40B4-BE49-F238E27FC236}">
                <a16:creationId xmlns:a16="http://schemas.microsoft.com/office/drawing/2014/main" id="{5E1213EC-876E-541C-A688-5A61A46C708B}"/>
              </a:ext>
            </a:extLst>
          </p:cNvPr>
          <p:cNvSpPr txBox="1"/>
          <p:nvPr/>
        </p:nvSpPr>
        <p:spPr>
          <a:xfrm>
            <a:off x="1720492" y="2834640"/>
            <a:ext cx="3821502" cy="3057184"/>
          </a:xfrm>
          <a:prstGeom prst="rect">
            <a:avLst/>
          </a:prstGeom>
          <a:noFill/>
        </p:spPr>
        <p:txBody>
          <a:bodyPr wrap="square">
            <a:spAutoFit/>
          </a:bodyPr>
          <a:lstStyle/>
          <a:p>
            <a:pPr marL="342900" indent="-342900">
              <a:lnSpc>
                <a:spcPct val="140000"/>
              </a:lnSpc>
              <a:buFont typeface="Arial" panose="020B0604020202020204" pitchFamily="34" charset="0"/>
              <a:buChar char="•"/>
            </a:pPr>
            <a:r>
              <a:rPr lang="en-US" altLang="en-US" sz="2800" b="1" dirty="0">
                <a:solidFill>
                  <a:srgbClr val="00B050"/>
                </a:solidFill>
              </a:rPr>
              <a:t>Grants</a:t>
            </a:r>
          </a:p>
          <a:p>
            <a:pPr marL="342900" indent="-342900">
              <a:lnSpc>
                <a:spcPct val="140000"/>
              </a:lnSpc>
              <a:buFont typeface="Arial" panose="020B0604020202020204" pitchFamily="34" charset="0"/>
              <a:buChar char="•"/>
            </a:pPr>
            <a:r>
              <a:rPr lang="en-US" altLang="en-US" sz="2800" b="1" dirty="0">
                <a:solidFill>
                  <a:srgbClr val="00B050"/>
                </a:solidFill>
              </a:rPr>
              <a:t>Financials</a:t>
            </a:r>
          </a:p>
          <a:p>
            <a:pPr marL="342900" indent="-342900">
              <a:lnSpc>
                <a:spcPct val="140000"/>
              </a:lnSpc>
              <a:buFont typeface="Arial" panose="020B0604020202020204" pitchFamily="34" charset="0"/>
              <a:buChar char="•"/>
            </a:pPr>
            <a:r>
              <a:rPr lang="en-US" altLang="en-US" sz="2800" b="1" dirty="0">
                <a:solidFill>
                  <a:srgbClr val="00B050"/>
                </a:solidFill>
              </a:rPr>
              <a:t>Membership</a:t>
            </a:r>
          </a:p>
          <a:p>
            <a:pPr marL="342900" indent="-342900">
              <a:lnSpc>
                <a:spcPct val="140000"/>
              </a:lnSpc>
              <a:buFont typeface="Arial" panose="020B0604020202020204" pitchFamily="34" charset="0"/>
              <a:buChar char="•"/>
            </a:pPr>
            <a:r>
              <a:rPr lang="en-US" altLang="en-US" sz="2800" b="1" dirty="0">
                <a:solidFill>
                  <a:srgbClr val="00B050"/>
                </a:solidFill>
              </a:rPr>
              <a:t>New website</a:t>
            </a:r>
          </a:p>
          <a:p>
            <a:pPr marL="342900" indent="-342900">
              <a:lnSpc>
                <a:spcPct val="140000"/>
              </a:lnSpc>
              <a:buFont typeface="Arial" panose="020B0604020202020204" pitchFamily="34" charset="0"/>
              <a:buChar char="•"/>
            </a:pPr>
            <a:r>
              <a:rPr lang="en-US" altLang="en-US" sz="2800" b="1" dirty="0">
                <a:solidFill>
                  <a:srgbClr val="00B050"/>
                </a:solidFill>
              </a:rPr>
              <a:t>Vogues Concert</a:t>
            </a:r>
          </a:p>
        </p:txBody>
      </p:sp>
      <p:sp>
        <p:nvSpPr>
          <p:cNvPr id="6" name="TextBox 5">
            <a:extLst>
              <a:ext uri="{FF2B5EF4-FFF2-40B4-BE49-F238E27FC236}">
                <a16:creationId xmlns:a16="http://schemas.microsoft.com/office/drawing/2014/main" id="{F00F5D5A-8940-836D-A3EB-B9025DD8E0B8}"/>
              </a:ext>
            </a:extLst>
          </p:cNvPr>
          <p:cNvSpPr txBox="1"/>
          <p:nvPr/>
        </p:nvSpPr>
        <p:spPr>
          <a:xfrm>
            <a:off x="6055351" y="2834640"/>
            <a:ext cx="4193222" cy="3057184"/>
          </a:xfrm>
          <a:prstGeom prst="rect">
            <a:avLst/>
          </a:prstGeom>
          <a:noFill/>
        </p:spPr>
        <p:txBody>
          <a:bodyPr wrap="square">
            <a:spAutoFit/>
          </a:bodyPr>
          <a:lstStyle/>
          <a:p>
            <a:pPr marL="285750" indent="-285750">
              <a:lnSpc>
                <a:spcPct val="140000"/>
              </a:lnSpc>
              <a:buFont typeface="Arial" panose="020B0604020202020204" pitchFamily="34" charset="0"/>
              <a:buChar char="•"/>
            </a:pPr>
            <a:r>
              <a:rPr lang="en-US" altLang="en-US" sz="2800" b="1" dirty="0">
                <a:solidFill>
                  <a:srgbClr val="00B050"/>
                </a:solidFill>
              </a:rPr>
              <a:t>Resident Directory</a:t>
            </a:r>
          </a:p>
          <a:p>
            <a:pPr marL="285750" indent="-285750">
              <a:lnSpc>
                <a:spcPct val="140000"/>
              </a:lnSpc>
              <a:buFont typeface="Arial" panose="020B0604020202020204" pitchFamily="34" charset="0"/>
              <a:buChar char="•"/>
            </a:pPr>
            <a:r>
              <a:rPr lang="en-US" altLang="en-US" sz="2800" b="1" dirty="0">
                <a:solidFill>
                  <a:srgbClr val="00B050"/>
                </a:solidFill>
              </a:rPr>
              <a:t>Cookbook</a:t>
            </a:r>
          </a:p>
          <a:p>
            <a:pPr marL="285750" indent="-285750">
              <a:lnSpc>
                <a:spcPct val="140000"/>
              </a:lnSpc>
              <a:buFont typeface="Arial" panose="020B0604020202020204" pitchFamily="34" charset="0"/>
              <a:buChar char="•"/>
            </a:pPr>
            <a:r>
              <a:rPr lang="en-US" altLang="en-US" sz="2800" b="1" dirty="0">
                <a:solidFill>
                  <a:srgbClr val="00B050"/>
                </a:solidFill>
              </a:rPr>
              <a:t>Giving Tree</a:t>
            </a:r>
          </a:p>
          <a:p>
            <a:pPr marL="285750" indent="-285750">
              <a:lnSpc>
                <a:spcPct val="140000"/>
              </a:lnSpc>
              <a:buFont typeface="Arial" panose="020B0604020202020204" pitchFamily="34" charset="0"/>
              <a:buChar char="•"/>
            </a:pPr>
            <a:r>
              <a:rPr lang="en-US" altLang="en-US" sz="2800" b="1" dirty="0">
                <a:solidFill>
                  <a:srgbClr val="00B050"/>
                </a:solidFill>
              </a:rPr>
              <a:t>Golf Outing</a:t>
            </a:r>
          </a:p>
          <a:p>
            <a:pPr marL="285750" indent="-285750">
              <a:lnSpc>
                <a:spcPct val="140000"/>
              </a:lnSpc>
              <a:buFont typeface="Arial" panose="020B0604020202020204" pitchFamily="34" charset="0"/>
              <a:buChar char="•"/>
            </a:pPr>
            <a:r>
              <a:rPr lang="en-US" altLang="en-US" sz="2800" b="1" dirty="0">
                <a:solidFill>
                  <a:srgbClr val="00B050"/>
                </a:solidFill>
              </a:rPr>
              <a:t>2024 Planned Activity</a:t>
            </a:r>
          </a:p>
        </p:txBody>
      </p:sp>
    </p:spTree>
    <p:extLst>
      <p:ext uri="{BB962C8B-B14F-4D97-AF65-F5344CB8AC3E}">
        <p14:creationId xmlns:p14="http://schemas.microsoft.com/office/powerpoint/2010/main" val="3358462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9F2358-E1BD-5402-2AD9-682AF5130BA9}"/>
              </a:ext>
            </a:extLst>
          </p:cNvPr>
          <p:cNvPicPr>
            <a:picLocks noChangeAspect="1"/>
          </p:cNvPicPr>
          <p:nvPr/>
        </p:nvPicPr>
        <p:blipFill>
          <a:blip r:embed="rId2"/>
          <a:stretch>
            <a:fillRect/>
          </a:stretch>
        </p:blipFill>
        <p:spPr>
          <a:xfrm>
            <a:off x="1113807" y="683557"/>
            <a:ext cx="3126703" cy="1328157"/>
          </a:xfrm>
          <a:prstGeom prst="rect">
            <a:avLst/>
          </a:prstGeom>
        </p:spPr>
      </p:pic>
      <p:sp>
        <p:nvSpPr>
          <p:cNvPr id="4" name="Rectangle 3">
            <a:extLst>
              <a:ext uri="{FF2B5EF4-FFF2-40B4-BE49-F238E27FC236}">
                <a16:creationId xmlns:a16="http://schemas.microsoft.com/office/drawing/2014/main" id="{8A16E7DD-D41F-3087-A017-3864388DCA24}"/>
              </a:ext>
            </a:extLst>
          </p:cNvPr>
          <p:cNvSpPr/>
          <p:nvPr/>
        </p:nvSpPr>
        <p:spPr>
          <a:xfrm>
            <a:off x="3479834" y="2249488"/>
            <a:ext cx="5232331" cy="1569660"/>
          </a:xfrm>
          <a:prstGeom prst="rect">
            <a:avLst/>
          </a:prstGeom>
          <a:noFill/>
        </p:spPr>
        <p:txBody>
          <a:bodyPr wrap="square" lIns="91440" tIns="45720" rIns="91440" bIns="45720">
            <a:spAutoFit/>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$79,612</a:t>
            </a:r>
          </a:p>
        </p:txBody>
      </p:sp>
      <p:sp>
        <p:nvSpPr>
          <p:cNvPr id="5" name="Rectangle 4">
            <a:extLst>
              <a:ext uri="{FF2B5EF4-FFF2-40B4-BE49-F238E27FC236}">
                <a16:creationId xmlns:a16="http://schemas.microsoft.com/office/drawing/2014/main" id="{99E5886A-987C-EAC0-FB61-98F54957D848}"/>
              </a:ext>
            </a:extLst>
          </p:cNvPr>
          <p:cNvSpPr/>
          <p:nvPr/>
        </p:nvSpPr>
        <p:spPr>
          <a:xfrm>
            <a:off x="5847583" y="1088384"/>
            <a:ext cx="524829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2023 Grant Total:</a:t>
            </a:r>
          </a:p>
        </p:txBody>
      </p:sp>
    </p:spTree>
    <p:extLst>
      <p:ext uri="{BB962C8B-B14F-4D97-AF65-F5344CB8AC3E}">
        <p14:creationId xmlns:p14="http://schemas.microsoft.com/office/powerpoint/2010/main" val="81314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2468880"/>
            <a:ext cx="7783901" cy="1577483"/>
          </a:xfrm>
          <a:prstGeom prst="rect">
            <a:avLst/>
          </a:prstGeom>
          <a:noFill/>
        </p:spPr>
        <p:txBody>
          <a:bodyPr wrap="square">
            <a:spAutoFit/>
          </a:bodyPr>
          <a:lstStyle/>
          <a:p>
            <a:pPr algn="ctr">
              <a:lnSpc>
                <a:spcPct val="140000"/>
              </a:lnSpc>
            </a:pPr>
            <a:r>
              <a:rPr lang="en-US" altLang="en-US" sz="3600" b="1" dirty="0">
                <a:solidFill>
                  <a:srgbClr val="00B050"/>
                </a:solidFill>
              </a:rPr>
              <a:t>Financial Report</a:t>
            </a:r>
          </a:p>
          <a:p>
            <a:pPr algn="ctr">
              <a:lnSpc>
                <a:spcPct val="140000"/>
              </a:lnSpc>
            </a:pPr>
            <a:r>
              <a:rPr lang="en-US" altLang="en-US" sz="3600" b="1" dirty="0">
                <a:solidFill>
                  <a:srgbClr val="00B050"/>
                </a:solidFill>
              </a:rPr>
              <a:t>Nick Cipolla - Treasurer</a:t>
            </a:r>
          </a:p>
        </p:txBody>
      </p:sp>
    </p:spTree>
    <p:extLst>
      <p:ext uri="{BB962C8B-B14F-4D97-AF65-F5344CB8AC3E}">
        <p14:creationId xmlns:p14="http://schemas.microsoft.com/office/powerpoint/2010/main" val="102272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3001818" y="1776152"/>
            <a:ext cx="5150144" cy="801886"/>
          </a:xfrm>
          <a:prstGeom prst="rect">
            <a:avLst/>
          </a:prstGeom>
          <a:noFill/>
        </p:spPr>
        <p:txBody>
          <a:bodyPr wrap="square">
            <a:spAutoFit/>
          </a:bodyPr>
          <a:lstStyle/>
          <a:p>
            <a:pPr algn="ctr">
              <a:lnSpc>
                <a:spcPct val="140000"/>
              </a:lnSpc>
            </a:pPr>
            <a:r>
              <a:rPr lang="en-US" altLang="en-US" sz="3600" b="1" dirty="0">
                <a:solidFill>
                  <a:srgbClr val="00B050"/>
                </a:solidFill>
              </a:rPr>
              <a:t>Financial Report</a:t>
            </a:r>
          </a:p>
        </p:txBody>
      </p:sp>
      <p:sp>
        <p:nvSpPr>
          <p:cNvPr id="2" name="TextBox 1">
            <a:extLst>
              <a:ext uri="{FF2B5EF4-FFF2-40B4-BE49-F238E27FC236}">
                <a16:creationId xmlns:a16="http://schemas.microsoft.com/office/drawing/2014/main" id="{B80C44A5-6486-9854-515E-E85309FAE9BD}"/>
              </a:ext>
            </a:extLst>
          </p:cNvPr>
          <p:cNvSpPr txBox="1"/>
          <p:nvPr/>
        </p:nvSpPr>
        <p:spPr>
          <a:xfrm>
            <a:off x="1869056" y="2468880"/>
            <a:ext cx="7783901" cy="644215"/>
          </a:xfrm>
          <a:prstGeom prst="rect">
            <a:avLst/>
          </a:prstGeom>
          <a:noFill/>
        </p:spPr>
        <p:txBody>
          <a:bodyPr wrap="square">
            <a:spAutoFit/>
          </a:bodyPr>
          <a:lstStyle/>
          <a:p>
            <a:pPr algn="ctr">
              <a:lnSpc>
                <a:spcPct val="140000"/>
              </a:lnSpc>
            </a:pPr>
            <a:r>
              <a:rPr lang="en-US" altLang="en-US" sz="2800" b="1" dirty="0">
                <a:solidFill>
                  <a:srgbClr val="00B050"/>
                </a:solidFill>
              </a:rPr>
              <a:t>Balance Sheet as of 31-Dec-2023</a:t>
            </a:r>
          </a:p>
        </p:txBody>
      </p:sp>
      <p:graphicFrame>
        <p:nvGraphicFramePr>
          <p:cNvPr id="5" name="Table 4">
            <a:extLst>
              <a:ext uri="{FF2B5EF4-FFF2-40B4-BE49-F238E27FC236}">
                <a16:creationId xmlns:a16="http://schemas.microsoft.com/office/drawing/2014/main" id="{C1EBBED0-1C0E-D8E3-CA48-1296BDE97BDB}"/>
              </a:ext>
            </a:extLst>
          </p:cNvPr>
          <p:cNvGraphicFramePr>
            <a:graphicFrameLocks noGrp="1"/>
          </p:cNvGraphicFramePr>
          <p:nvPr>
            <p:extLst>
              <p:ext uri="{D42A27DB-BD31-4B8C-83A1-F6EECF244321}">
                <p14:modId xmlns:p14="http://schemas.microsoft.com/office/powerpoint/2010/main" val="3441853217"/>
              </p:ext>
            </p:extLst>
          </p:nvPr>
        </p:nvGraphicFramePr>
        <p:xfrm>
          <a:off x="1869057" y="3416526"/>
          <a:ext cx="7718288" cy="2072640"/>
        </p:xfrm>
        <a:graphic>
          <a:graphicData uri="http://schemas.openxmlformats.org/drawingml/2006/table">
            <a:tbl>
              <a:tblPr firstRow="1" bandRow="1">
                <a:tableStyleId>{5C22544A-7EE6-4342-B048-85BDC9FD1C3A}</a:tableStyleId>
              </a:tblPr>
              <a:tblGrid>
                <a:gridCol w="5067452">
                  <a:extLst>
                    <a:ext uri="{9D8B030D-6E8A-4147-A177-3AD203B41FA5}">
                      <a16:colId xmlns:a16="http://schemas.microsoft.com/office/drawing/2014/main" val="1753970013"/>
                    </a:ext>
                  </a:extLst>
                </a:gridCol>
                <a:gridCol w="2650836">
                  <a:extLst>
                    <a:ext uri="{9D8B030D-6E8A-4147-A177-3AD203B41FA5}">
                      <a16:colId xmlns:a16="http://schemas.microsoft.com/office/drawing/2014/main" val="3066550897"/>
                    </a:ext>
                  </a:extLst>
                </a:gridCol>
              </a:tblGrid>
              <a:tr h="370840">
                <a:tc>
                  <a:txBody>
                    <a:bodyPr/>
                    <a:lstStyle/>
                    <a:p>
                      <a:pPr algn="ctr"/>
                      <a:r>
                        <a:rPr lang="en-US" sz="2800" dirty="0">
                          <a:solidFill>
                            <a:schemeClr val="tx1"/>
                          </a:solidFill>
                        </a:rPr>
                        <a:t>Account</a:t>
                      </a:r>
                    </a:p>
                  </a:txBody>
                  <a:tcPr>
                    <a:solidFill>
                      <a:schemeClr val="accent4">
                        <a:lumMod val="20000"/>
                        <a:lumOff val="80000"/>
                      </a:schemeClr>
                    </a:solidFill>
                  </a:tcPr>
                </a:tc>
                <a:tc>
                  <a:txBody>
                    <a:bodyPr/>
                    <a:lstStyle/>
                    <a:p>
                      <a:pPr algn="ctr"/>
                      <a:r>
                        <a:rPr lang="en-US" sz="2800" dirty="0">
                          <a:solidFill>
                            <a:schemeClr val="tx1"/>
                          </a:solidFill>
                        </a:rPr>
                        <a:t>Balance</a:t>
                      </a:r>
                    </a:p>
                  </a:txBody>
                  <a:tcPr>
                    <a:solidFill>
                      <a:schemeClr val="accent4">
                        <a:lumMod val="20000"/>
                        <a:lumOff val="80000"/>
                      </a:schemeClr>
                    </a:solidFill>
                  </a:tcPr>
                </a:tc>
                <a:extLst>
                  <a:ext uri="{0D108BD9-81ED-4DB2-BD59-A6C34878D82A}">
                    <a16:rowId xmlns:a16="http://schemas.microsoft.com/office/drawing/2014/main" val="622148092"/>
                  </a:ext>
                </a:extLst>
              </a:tr>
              <a:tr h="370840">
                <a:tc>
                  <a:txBody>
                    <a:bodyPr/>
                    <a:lstStyle/>
                    <a:p>
                      <a:pPr algn="ctr"/>
                      <a:r>
                        <a:rPr lang="en-US" sz="2800" b="1" dirty="0">
                          <a:solidFill>
                            <a:schemeClr val="tx1"/>
                          </a:solidFill>
                        </a:rPr>
                        <a:t>Administration and Holding</a:t>
                      </a:r>
                    </a:p>
                  </a:txBody>
                  <a:tcPr>
                    <a:solidFill>
                      <a:schemeClr val="accent2">
                        <a:lumMod val="20000"/>
                        <a:lumOff val="80000"/>
                      </a:schemeClr>
                    </a:solidFill>
                  </a:tcPr>
                </a:tc>
                <a:tc>
                  <a:txBody>
                    <a:bodyPr/>
                    <a:lstStyle/>
                    <a:p>
                      <a:pPr algn="ctr"/>
                      <a:r>
                        <a:rPr lang="en-US" sz="2800" b="1" dirty="0">
                          <a:solidFill>
                            <a:schemeClr val="tx1"/>
                          </a:solidFill>
                        </a:rPr>
                        <a:t>$   45,210.76</a:t>
                      </a:r>
                    </a:p>
                  </a:txBody>
                  <a:tcPr>
                    <a:solidFill>
                      <a:schemeClr val="accent2">
                        <a:lumMod val="20000"/>
                        <a:lumOff val="80000"/>
                      </a:schemeClr>
                    </a:solidFill>
                  </a:tcPr>
                </a:tc>
                <a:extLst>
                  <a:ext uri="{0D108BD9-81ED-4DB2-BD59-A6C34878D82A}">
                    <a16:rowId xmlns:a16="http://schemas.microsoft.com/office/drawing/2014/main" val="1476285711"/>
                  </a:ext>
                </a:extLst>
              </a:tr>
              <a:tr h="370840">
                <a:tc>
                  <a:txBody>
                    <a:bodyPr/>
                    <a:lstStyle/>
                    <a:p>
                      <a:pPr algn="ctr"/>
                      <a:r>
                        <a:rPr lang="en-US" sz="2800" b="1" dirty="0">
                          <a:solidFill>
                            <a:schemeClr val="tx1"/>
                          </a:solidFill>
                        </a:rPr>
                        <a:t>Endowment – Gulf Coast*</a:t>
                      </a:r>
                    </a:p>
                  </a:txBody>
                  <a:tcPr>
                    <a:solidFill>
                      <a:schemeClr val="accent1">
                        <a:lumMod val="20000"/>
                        <a:lumOff val="80000"/>
                      </a:schemeClr>
                    </a:solidFill>
                  </a:tcPr>
                </a:tc>
                <a:tc>
                  <a:txBody>
                    <a:bodyPr/>
                    <a:lstStyle/>
                    <a:p>
                      <a:pPr algn="ctr"/>
                      <a:r>
                        <a:rPr lang="en-US" sz="2800" b="1" dirty="0">
                          <a:solidFill>
                            <a:schemeClr val="tx1"/>
                          </a:solidFill>
                        </a:rPr>
                        <a:t>$ 505,228.27</a:t>
                      </a:r>
                    </a:p>
                  </a:txBody>
                  <a:tcPr>
                    <a:solidFill>
                      <a:schemeClr val="accent1">
                        <a:lumMod val="20000"/>
                        <a:lumOff val="80000"/>
                      </a:schemeClr>
                    </a:solidFill>
                  </a:tcPr>
                </a:tc>
                <a:extLst>
                  <a:ext uri="{0D108BD9-81ED-4DB2-BD59-A6C34878D82A}">
                    <a16:rowId xmlns:a16="http://schemas.microsoft.com/office/drawing/2014/main" val="1560037845"/>
                  </a:ext>
                </a:extLst>
              </a:tr>
              <a:tr h="370840">
                <a:tc>
                  <a:txBody>
                    <a:bodyPr/>
                    <a:lstStyle/>
                    <a:p>
                      <a:pPr algn="ctr"/>
                      <a:r>
                        <a:rPr lang="en-US" sz="2800" b="1" dirty="0">
                          <a:solidFill>
                            <a:schemeClr val="tx1"/>
                          </a:solidFill>
                        </a:rPr>
                        <a:t>Total</a:t>
                      </a:r>
                    </a:p>
                  </a:txBody>
                  <a:tcPr>
                    <a:solidFill>
                      <a:schemeClr val="accent2">
                        <a:lumMod val="20000"/>
                        <a:lumOff val="80000"/>
                      </a:schemeClr>
                    </a:solidFill>
                  </a:tcPr>
                </a:tc>
                <a:tc>
                  <a:txBody>
                    <a:bodyPr/>
                    <a:lstStyle/>
                    <a:p>
                      <a:pPr algn="ctr"/>
                      <a:r>
                        <a:rPr lang="en-US" sz="2800" b="1" dirty="0">
                          <a:solidFill>
                            <a:schemeClr val="tx1"/>
                          </a:solidFill>
                        </a:rPr>
                        <a:t>$ 550,439.03</a:t>
                      </a:r>
                    </a:p>
                  </a:txBody>
                  <a:tcPr>
                    <a:solidFill>
                      <a:schemeClr val="accent2">
                        <a:lumMod val="20000"/>
                        <a:lumOff val="80000"/>
                      </a:schemeClr>
                    </a:solidFill>
                  </a:tcPr>
                </a:tc>
                <a:extLst>
                  <a:ext uri="{0D108BD9-81ED-4DB2-BD59-A6C34878D82A}">
                    <a16:rowId xmlns:a16="http://schemas.microsoft.com/office/drawing/2014/main" val="3942848158"/>
                  </a:ext>
                </a:extLst>
              </a:tr>
            </a:tbl>
          </a:graphicData>
        </a:graphic>
      </p:graphicFrame>
      <p:sp>
        <p:nvSpPr>
          <p:cNvPr id="6" name="TextBox 5">
            <a:extLst>
              <a:ext uri="{FF2B5EF4-FFF2-40B4-BE49-F238E27FC236}">
                <a16:creationId xmlns:a16="http://schemas.microsoft.com/office/drawing/2014/main" id="{C45F103F-7208-9BDF-BCE6-D504F0DFC65F}"/>
              </a:ext>
            </a:extLst>
          </p:cNvPr>
          <p:cNvSpPr txBox="1"/>
          <p:nvPr/>
        </p:nvSpPr>
        <p:spPr>
          <a:xfrm>
            <a:off x="1869056" y="5706225"/>
            <a:ext cx="7783901" cy="486543"/>
          </a:xfrm>
          <a:prstGeom prst="rect">
            <a:avLst/>
          </a:prstGeom>
          <a:noFill/>
        </p:spPr>
        <p:txBody>
          <a:bodyPr wrap="square">
            <a:spAutoFit/>
          </a:bodyPr>
          <a:lstStyle/>
          <a:p>
            <a:pPr algn="ctr">
              <a:lnSpc>
                <a:spcPct val="140000"/>
              </a:lnSpc>
            </a:pPr>
            <a:r>
              <a:rPr lang="en-US" altLang="en-US" sz="2000" b="1" dirty="0">
                <a:solidFill>
                  <a:srgbClr val="00B050"/>
                </a:solidFill>
              </a:rPr>
              <a:t>* Includes unrealized gains and losses</a:t>
            </a:r>
          </a:p>
        </p:txBody>
      </p:sp>
    </p:spTree>
    <p:extLst>
      <p:ext uri="{BB962C8B-B14F-4D97-AF65-F5344CB8AC3E}">
        <p14:creationId xmlns:p14="http://schemas.microsoft.com/office/powerpoint/2010/main" val="144750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2050473" y="559880"/>
            <a:ext cx="5116945" cy="1015663"/>
          </a:xfrm>
          <a:prstGeom prst="rect">
            <a:avLst/>
          </a:prstGeom>
          <a:noFill/>
        </p:spPr>
        <p:txBody>
          <a:bodyPr wrap="square">
            <a:spAutoFit/>
          </a:bodyPr>
          <a:lstStyle/>
          <a:p>
            <a:pPr algn="ctr"/>
            <a:r>
              <a:rPr lang="en-US" altLang="en-US" sz="3600" b="1" dirty="0">
                <a:solidFill>
                  <a:srgbClr val="00B050"/>
                </a:solidFill>
              </a:rPr>
              <a:t>Financial Report</a:t>
            </a:r>
          </a:p>
          <a:p>
            <a:pPr algn="ctr"/>
            <a:r>
              <a:rPr lang="en-US" altLang="en-US" sz="2400" b="1" dirty="0">
                <a:solidFill>
                  <a:srgbClr val="00B050"/>
                </a:solidFill>
              </a:rPr>
              <a:t>Excludes Gulf Coast</a:t>
            </a:r>
          </a:p>
        </p:txBody>
      </p:sp>
      <p:sp>
        <p:nvSpPr>
          <p:cNvPr id="2" name="TextBox 1">
            <a:extLst>
              <a:ext uri="{FF2B5EF4-FFF2-40B4-BE49-F238E27FC236}">
                <a16:creationId xmlns:a16="http://schemas.microsoft.com/office/drawing/2014/main" id="{B80C44A5-6486-9854-515E-E85309FAE9BD}"/>
              </a:ext>
            </a:extLst>
          </p:cNvPr>
          <p:cNvSpPr txBox="1"/>
          <p:nvPr/>
        </p:nvSpPr>
        <p:spPr>
          <a:xfrm>
            <a:off x="1339273" y="1575543"/>
            <a:ext cx="4119418" cy="565348"/>
          </a:xfrm>
          <a:prstGeom prst="rect">
            <a:avLst/>
          </a:prstGeom>
          <a:noFill/>
        </p:spPr>
        <p:txBody>
          <a:bodyPr wrap="square">
            <a:spAutoFit/>
          </a:bodyPr>
          <a:lstStyle/>
          <a:p>
            <a:pPr algn="ctr">
              <a:lnSpc>
                <a:spcPct val="140000"/>
              </a:lnSpc>
            </a:pPr>
            <a:r>
              <a:rPr lang="en-US" altLang="en-US" sz="2400" b="1" dirty="0">
                <a:solidFill>
                  <a:srgbClr val="00B050"/>
                </a:solidFill>
              </a:rPr>
              <a:t>Income by Category</a:t>
            </a:r>
          </a:p>
        </p:txBody>
      </p:sp>
      <p:graphicFrame>
        <p:nvGraphicFramePr>
          <p:cNvPr id="5" name="Table 4">
            <a:extLst>
              <a:ext uri="{FF2B5EF4-FFF2-40B4-BE49-F238E27FC236}">
                <a16:creationId xmlns:a16="http://schemas.microsoft.com/office/drawing/2014/main" id="{C1EBBED0-1C0E-D8E3-CA48-1296BDE97BDB}"/>
              </a:ext>
            </a:extLst>
          </p:cNvPr>
          <p:cNvGraphicFramePr>
            <a:graphicFrameLocks noGrp="1"/>
          </p:cNvGraphicFramePr>
          <p:nvPr>
            <p:extLst>
              <p:ext uri="{D42A27DB-BD31-4B8C-83A1-F6EECF244321}">
                <p14:modId xmlns:p14="http://schemas.microsoft.com/office/powerpoint/2010/main" val="4151187629"/>
              </p:ext>
            </p:extLst>
          </p:nvPr>
        </p:nvGraphicFramePr>
        <p:xfrm>
          <a:off x="831273" y="2302793"/>
          <a:ext cx="4627418" cy="4079240"/>
        </p:xfrm>
        <a:graphic>
          <a:graphicData uri="http://schemas.openxmlformats.org/drawingml/2006/table">
            <a:tbl>
              <a:tblPr firstRow="1" bandRow="1">
                <a:tableStyleId>{5C22544A-7EE6-4342-B048-85BDC9FD1C3A}</a:tableStyleId>
              </a:tblPr>
              <a:tblGrid>
                <a:gridCol w="2586182">
                  <a:extLst>
                    <a:ext uri="{9D8B030D-6E8A-4147-A177-3AD203B41FA5}">
                      <a16:colId xmlns:a16="http://schemas.microsoft.com/office/drawing/2014/main" val="1753970013"/>
                    </a:ext>
                  </a:extLst>
                </a:gridCol>
                <a:gridCol w="2041236">
                  <a:extLst>
                    <a:ext uri="{9D8B030D-6E8A-4147-A177-3AD203B41FA5}">
                      <a16:colId xmlns:a16="http://schemas.microsoft.com/office/drawing/2014/main" val="3066550897"/>
                    </a:ext>
                  </a:extLst>
                </a:gridCol>
              </a:tblGrid>
              <a:tr h="370840">
                <a:tc>
                  <a:txBody>
                    <a:bodyPr/>
                    <a:lstStyle/>
                    <a:p>
                      <a:pPr algn="ctr"/>
                      <a:r>
                        <a:rPr lang="en-US" sz="1600" dirty="0">
                          <a:solidFill>
                            <a:schemeClr val="tx1"/>
                          </a:solidFill>
                        </a:rPr>
                        <a:t>Vogues Concert</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  21,089.73</a:t>
                      </a:r>
                    </a:p>
                  </a:txBody>
                  <a:tcPr>
                    <a:solidFill>
                      <a:schemeClr val="accent4">
                        <a:lumMod val="20000"/>
                        <a:lumOff val="80000"/>
                      </a:schemeClr>
                    </a:solidFill>
                  </a:tcPr>
                </a:tc>
                <a:extLst>
                  <a:ext uri="{0D108BD9-81ED-4DB2-BD59-A6C34878D82A}">
                    <a16:rowId xmlns:a16="http://schemas.microsoft.com/office/drawing/2014/main" val="622148092"/>
                  </a:ext>
                </a:extLst>
              </a:tr>
              <a:tr h="370840">
                <a:tc>
                  <a:txBody>
                    <a:bodyPr/>
                    <a:lstStyle/>
                    <a:p>
                      <a:pPr algn="ctr"/>
                      <a:r>
                        <a:rPr lang="en-US" sz="1600" b="1" dirty="0">
                          <a:solidFill>
                            <a:schemeClr val="tx1"/>
                          </a:solidFill>
                        </a:rPr>
                        <a:t>Golf Outing</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$ 20,640.00</a:t>
                      </a:r>
                    </a:p>
                  </a:txBody>
                  <a:tcPr>
                    <a:solidFill>
                      <a:schemeClr val="accent2">
                        <a:lumMod val="20000"/>
                        <a:lumOff val="80000"/>
                      </a:schemeClr>
                    </a:solidFill>
                  </a:tcPr>
                </a:tc>
                <a:extLst>
                  <a:ext uri="{0D108BD9-81ED-4DB2-BD59-A6C34878D82A}">
                    <a16:rowId xmlns:a16="http://schemas.microsoft.com/office/drawing/2014/main" val="1476285711"/>
                  </a:ext>
                </a:extLst>
              </a:tr>
              <a:tr h="370840">
                <a:tc>
                  <a:txBody>
                    <a:bodyPr/>
                    <a:lstStyle/>
                    <a:p>
                      <a:pPr algn="ctr"/>
                      <a:r>
                        <a:rPr lang="en-US" sz="1600" b="1" dirty="0">
                          <a:solidFill>
                            <a:schemeClr val="tx1"/>
                          </a:solidFill>
                        </a:rPr>
                        <a:t>Donations</a:t>
                      </a:r>
                    </a:p>
                  </a:txBody>
                  <a:tcPr>
                    <a:solidFill>
                      <a:schemeClr val="accent1">
                        <a:lumMod val="20000"/>
                        <a:lumOff val="80000"/>
                      </a:schemeClr>
                    </a:solidFill>
                  </a:tcPr>
                </a:tc>
                <a:tc>
                  <a:txBody>
                    <a:bodyPr/>
                    <a:lstStyle/>
                    <a:p>
                      <a:pPr algn="ctr"/>
                      <a:r>
                        <a:rPr lang="en-US" sz="1600" b="1" dirty="0">
                          <a:solidFill>
                            <a:schemeClr val="tx1"/>
                          </a:solidFill>
                        </a:rPr>
                        <a:t>$ 21,000.00</a:t>
                      </a:r>
                    </a:p>
                  </a:txBody>
                  <a:tcPr>
                    <a:solidFill>
                      <a:schemeClr val="accent1">
                        <a:lumMod val="20000"/>
                        <a:lumOff val="80000"/>
                      </a:schemeClr>
                    </a:solidFill>
                  </a:tcPr>
                </a:tc>
                <a:extLst>
                  <a:ext uri="{0D108BD9-81ED-4DB2-BD59-A6C34878D82A}">
                    <a16:rowId xmlns:a16="http://schemas.microsoft.com/office/drawing/2014/main" val="1560037845"/>
                  </a:ext>
                </a:extLst>
              </a:tr>
              <a:tr h="370840">
                <a:tc>
                  <a:txBody>
                    <a:bodyPr/>
                    <a:lstStyle/>
                    <a:p>
                      <a:pPr algn="ctr"/>
                      <a:r>
                        <a:rPr lang="en-US" sz="1600" b="1" dirty="0">
                          <a:solidFill>
                            <a:schemeClr val="tx1"/>
                          </a:solidFill>
                        </a:rPr>
                        <a:t>Food Donations</a:t>
                      </a:r>
                    </a:p>
                  </a:txBody>
                  <a:tcPr>
                    <a:solidFill>
                      <a:schemeClr val="accent2">
                        <a:lumMod val="20000"/>
                        <a:lumOff val="80000"/>
                      </a:schemeClr>
                    </a:solidFill>
                  </a:tcPr>
                </a:tc>
                <a:tc>
                  <a:txBody>
                    <a:bodyPr/>
                    <a:lstStyle/>
                    <a:p>
                      <a:pPr algn="ctr"/>
                      <a:r>
                        <a:rPr lang="en-US" sz="1600" b="1" dirty="0">
                          <a:solidFill>
                            <a:schemeClr val="tx1"/>
                          </a:solidFill>
                        </a:rPr>
                        <a:t>$ 13,895.00</a:t>
                      </a:r>
                    </a:p>
                  </a:txBody>
                  <a:tcPr>
                    <a:solidFill>
                      <a:schemeClr val="accent2">
                        <a:lumMod val="20000"/>
                        <a:lumOff val="80000"/>
                      </a:schemeClr>
                    </a:solidFill>
                  </a:tcPr>
                </a:tc>
                <a:extLst>
                  <a:ext uri="{0D108BD9-81ED-4DB2-BD59-A6C34878D82A}">
                    <a16:rowId xmlns:a16="http://schemas.microsoft.com/office/drawing/2014/main" val="3942848158"/>
                  </a:ext>
                </a:extLst>
              </a:tr>
              <a:tr h="370840">
                <a:tc>
                  <a:txBody>
                    <a:bodyPr/>
                    <a:lstStyle/>
                    <a:p>
                      <a:pPr algn="ctr"/>
                      <a:r>
                        <a:rPr lang="en-US" sz="1600" b="1" dirty="0">
                          <a:solidFill>
                            <a:schemeClr val="tx1"/>
                          </a:solidFill>
                        </a:rPr>
                        <a:t>Directory Sponsors</a:t>
                      </a:r>
                    </a:p>
                  </a:txBody>
                  <a:tcPr>
                    <a:solidFill>
                      <a:schemeClr val="accent1">
                        <a:lumMod val="20000"/>
                        <a:lumOff val="80000"/>
                      </a:schemeClr>
                    </a:solidFill>
                  </a:tcPr>
                </a:tc>
                <a:tc>
                  <a:txBody>
                    <a:bodyPr/>
                    <a:lstStyle/>
                    <a:p>
                      <a:pPr algn="ctr"/>
                      <a:r>
                        <a:rPr lang="en-US" sz="1600" b="1" dirty="0">
                          <a:solidFill>
                            <a:schemeClr val="tx1"/>
                          </a:solidFill>
                        </a:rPr>
                        <a:t>$    5,450.00</a:t>
                      </a:r>
                    </a:p>
                  </a:txBody>
                  <a:tcPr>
                    <a:solidFill>
                      <a:schemeClr val="accent1">
                        <a:lumMod val="20000"/>
                        <a:lumOff val="80000"/>
                      </a:schemeClr>
                    </a:solidFill>
                  </a:tcPr>
                </a:tc>
                <a:extLst>
                  <a:ext uri="{0D108BD9-81ED-4DB2-BD59-A6C34878D82A}">
                    <a16:rowId xmlns:a16="http://schemas.microsoft.com/office/drawing/2014/main" val="4052254594"/>
                  </a:ext>
                </a:extLst>
              </a:tr>
              <a:tr h="370840">
                <a:tc>
                  <a:txBody>
                    <a:bodyPr/>
                    <a:lstStyle/>
                    <a:p>
                      <a:pPr algn="ctr"/>
                      <a:r>
                        <a:rPr lang="en-US" sz="1600" b="1" dirty="0">
                          <a:solidFill>
                            <a:schemeClr val="tx1"/>
                          </a:solidFill>
                        </a:rPr>
                        <a:t>Cookbook</a:t>
                      </a:r>
                    </a:p>
                  </a:txBody>
                  <a:tcPr>
                    <a:solidFill>
                      <a:schemeClr val="accent2">
                        <a:lumMod val="20000"/>
                        <a:lumOff val="80000"/>
                      </a:schemeClr>
                    </a:solidFill>
                  </a:tcPr>
                </a:tc>
                <a:tc>
                  <a:txBody>
                    <a:bodyPr/>
                    <a:lstStyle/>
                    <a:p>
                      <a:pPr algn="ctr"/>
                      <a:r>
                        <a:rPr lang="en-US" sz="1600" b="1" dirty="0">
                          <a:solidFill>
                            <a:schemeClr val="tx1"/>
                          </a:solidFill>
                        </a:rPr>
                        <a:t>$   1,920.00</a:t>
                      </a:r>
                    </a:p>
                  </a:txBody>
                  <a:tcPr>
                    <a:solidFill>
                      <a:schemeClr val="accent2">
                        <a:lumMod val="20000"/>
                        <a:lumOff val="80000"/>
                      </a:schemeClr>
                    </a:solidFill>
                  </a:tcPr>
                </a:tc>
                <a:extLst>
                  <a:ext uri="{0D108BD9-81ED-4DB2-BD59-A6C34878D82A}">
                    <a16:rowId xmlns:a16="http://schemas.microsoft.com/office/drawing/2014/main" val="2675068149"/>
                  </a:ext>
                </a:extLst>
              </a:tr>
              <a:tr h="370840">
                <a:tc>
                  <a:txBody>
                    <a:bodyPr/>
                    <a:lstStyle/>
                    <a:p>
                      <a:pPr algn="ctr"/>
                      <a:endParaRPr lang="en-US" sz="1600" b="1" dirty="0">
                        <a:solidFill>
                          <a:schemeClr val="tx1"/>
                        </a:solidFill>
                      </a:endParaRPr>
                    </a:p>
                  </a:txBody>
                  <a:tcPr>
                    <a:solidFill>
                      <a:schemeClr val="bg1"/>
                    </a:solidFill>
                  </a:tcPr>
                </a:tc>
                <a:tc>
                  <a:txBody>
                    <a:bodyPr/>
                    <a:lstStyle/>
                    <a:p>
                      <a:pPr algn="ctr"/>
                      <a:endParaRPr lang="en-US" sz="1600" b="1" dirty="0">
                        <a:solidFill>
                          <a:schemeClr val="tx1"/>
                        </a:solidFill>
                      </a:endParaRPr>
                    </a:p>
                  </a:txBody>
                  <a:tcPr>
                    <a:solidFill>
                      <a:schemeClr val="bg1"/>
                    </a:solidFill>
                  </a:tcPr>
                </a:tc>
                <a:extLst>
                  <a:ext uri="{0D108BD9-81ED-4DB2-BD59-A6C34878D82A}">
                    <a16:rowId xmlns:a16="http://schemas.microsoft.com/office/drawing/2014/main" val="3934067812"/>
                  </a:ext>
                </a:extLst>
              </a:tr>
              <a:tr h="370840">
                <a:tc>
                  <a:txBody>
                    <a:bodyPr/>
                    <a:lstStyle/>
                    <a:p>
                      <a:pPr algn="ctr"/>
                      <a:endParaRPr lang="en-US" sz="1600" b="1" dirty="0">
                        <a:solidFill>
                          <a:schemeClr val="tx1"/>
                        </a:solidFill>
                      </a:endParaRPr>
                    </a:p>
                  </a:txBody>
                  <a:tcPr>
                    <a:solidFill>
                      <a:schemeClr val="bg1"/>
                    </a:solidFill>
                  </a:tcPr>
                </a:tc>
                <a:tc>
                  <a:txBody>
                    <a:bodyPr/>
                    <a:lstStyle/>
                    <a:p>
                      <a:pPr algn="ctr"/>
                      <a:endParaRPr lang="en-US" sz="1600" b="1" dirty="0">
                        <a:solidFill>
                          <a:schemeClr val="tx1"/>
                        </a:solidFill>
                      </a:endParaRPr>
                    </a:p>
                  </a:txBody>
                  <a:tcPr>
                    <a:solidFill>
                      <a:schemeClr val="bg1"/>
                    </a:solidFill>
                  </a:tcPr>
                </a:tc>
                <a:extLst>
                  <a:ext uri="{0D108BD9-81ED-4DB2-BD59-A6C34878D82A}">
                    <a16:rowId xmlns:a16="http://schemas.microsoft.com/office/drawing/2014/main" val="2649878111"/>
                  </a:ext>
                </a:extLst>
              </a:tr>
              <a:tr h="370840">
                <a:tc>
                  <a:txBody>
                    <a:bodyPr/>
                    <a:lstStyle/>
                    <a:p>
                      <a:pPr algn="ctr"/>
                      <a:r>
                        <a:rPr lang="en-US" sz="1600" b="1" dirty="0">
                          <a:solidFill>
                            <a:schemeClr val="tx1"/>
                          </a:solidFill>
                        </a:rPr>
                        <a:t>TOTAL INCOME</a:t>
                      </a:r>
                    </a:p>
                  </a:txBody>
                  <a:tcPr>
                    <a:solidFill>
                      <a:schemeClr val="accent1">
                        <a:lumMod val="20000"/>
                        <a:lumOff val="80000"/>
                      </a:schemeClr>
                    </a:solidFill>
                  </a:tcPr>
                </a:tc>
                <a:tc>
                  <a:txBody>
                    <a:bodyPr/>
                    <a:lstStyle/>
                    <a:p>
                      <a:pPr algn="ctr"/>
                      <a:r>
                        <a:rPr lang="en-US" sz="1600" b="1" dirty="0">
                          <a:solidFill>
                            <a:schemeClr val="tx1"/>
                          </a:solidFill>
                        </a:rPr>
                        <a:t>$ 83,994.73</a:t>
                      </a:r>
                    </a:p>
                  </a:txBody>
                  <a:tcPr>
                    <a:solidFill>
                      <a:schemeClr val="accent1">
                        <a:lumMod val="20000"/>
                        <a:lumOff val="80000"/>
                      </a:schemeClr>
                    </a:solidFill>
                  </a:tcPr>
                </a:tc>
                <a:extLst>
                  <a:ext uri="{0D108BD9-81ED-4DB2-BD59-A6C34878D82A}">
                    <a16:rowId xmlns:a16="http://schemas.microsoft.com/office/drawing/2014/main" val="1957424103"/>
                  </a:ext>
                </a:extLst>
              </a:tr>
              <a:tr h="370840">
                <a:tc>
                  <a:txBody>
                    <a:bodyPr/>
                    <a:lstStyle/>
                    <a:p>
                      <a:pPr algn="ctr"/>
                      <a:r>
                        <a:rPr lang="en-US" sz="1600" b="1" dirty="0">
                          <a:solidFill>
                            <a:schemeClr val="tx1"/>
                          </a:solidFill>
                        </a:rPr>
                        <a:t>TOTAL EXPENSES</a:t>
                      </a:r>
                    </a:p>
                  </a:txBody>
                  <a:tcPr>
                    <a:solidFill>
                      <a:schemeClr val="accent2">
                        <a:lumMod val="20000"/>
                        <a:lumOff val="80000"/>
                      </a:schemeClr>
                    </a:solidFill>
                  </a:tcPr>
                </a:tc>
                <a:tc>
                  <a:txBody>
                    <a:bodyPr/>
                    <a:lstStyle/>
                    <a:p>
                      <a:pPr algn="ctr"/>
                      <a:r>
                        <a:rPr lang="en-US" sz="1600" b="1" dirty="0">
                          <a:solidFill>
                            <a:schemeClr val="tx1"/>
                          </a:solidFill>
                        </a:rPr>
                        <a:t>$ 54,424.02</a:t>
                      </a:r>
                    </a:p>
                  </a:txBody>
                  <a:tcPr>
                    <a:solidFill>
                      <a:schemeClr val="accent2">
                        <a:lumMod val="20000"/>
                        <a:lumOff val="80000"/>
                      </a:schemeClr>
                    </a:solidFill>
                  </a:tcPr>
                </a:tc>
                <a:extLst>
                  <a:ext uri="{0D108BD9-81ED-4DB2-BD59-A6C34878D82A}">
                    <a16:rowId xmlns:a16="http://schemas.microsoft.com/office/drawing/2014/main" val="2867729458"/>
                  </a:ext>
                </a:extLst>
              </a:tr>
              <a:tr h="370840">
                <a:tc>
                  <a:txBody>
                    <a:bodyPr/>
                    <a:lstStyle/>
                    <a:p>
                      <a:pPr algn="ctr"/>
                      <a:r>
                        <a:rPr lang="en-US" sz="1600" b="1" dirty="0">
                          <a:solidFill>
                            <a:schemeClr val="tx1"/>
                          </a:solidFill>
                        </a:rPr>
                        <a:t>NET</a:t>
                      </a:r>
                    </a:p>
                  </a:txBody>
                  <a:tcPr>
                    <a:solidFill>
                      <a:schemeClr val="accent4">
                        <a:lumMod val="20000"/>
                        <a:lumOff val="80000"/>
                      </a:schemeClr>
                    </a:solidFill>
                  </a:tcPr>
                </a:tc>
                <a:tc>
                  <a:txBody>
                    <a:bodyPr/>
                    <a:lstStyle/>
                    <a:p>
                      <a:pPr algn="ctr"/>
                      <a:r>
                        <a:rPr lang="en-US" sz="1600" b="1" dirty="0">
                          <a:solidFill>
                            <a:schemeClr val="tx1"/>
                          </a:solidFill>
                        </a:rPr>
                        <a:t>$ 29,570.71</a:t>
                      </a:r>
                    </a:p>
                  </a:txBody>
                  <a:tcPr>
                    <a:solidFill>
                      <a:schemeClr val="accent4">
                        <a:lumMod val="20000"/>
                        <a:lumOff val="80000"/>
                      </a:schemeClr>
                    </a:solidFill>
                  </a:tcPr>
                </a:tc>
                <a:extLst>
                  <a:ext uri="{0D108BD9-81ED-4DB2-BD59-A6C34878D82A}">
                    <a16:rowId xmlns:a16="http://schemas.microsoft.com/office/drawing/2014/main" val="1447242816"/>
                  </a:ext>
                </a:extLst>
              </a:tr>
            </a:tbl>
          </a:graphicData>
        </a:graphic>
      </p:graphicFrame>
      <p:sp>
        <p:nvSpPr>
          <p:cNvPr id="8" name="TextBox 7">
            <a:extLst>
              <a:ext uri="{FF2B5EF4-FFF2-40B4-BE49-F238E27FC236}">
                <a16:creationId xmlns:a16="http://schemas.microsoft.com/office/drawing/2014/main" id="{6582CBFA-74FE-632B-09EE-EF0466A3401A}"/>
              </a:ext>
            </a:extLst>
          </p:cNvPr>
          <p:cNvSpPr txBox="1"/>
          <p:nvPr/>
        </p:nvSpPr>
        <p:spPr>
          <a:xfrm>
            <a:off x="6733311" y="1575543"/>
            <a:ext cx="4119418" cy="565348"/>
          </a:xfrm>
          <a:prstGeom prst="rect">
            <a:avLst/>
          </a:prstGeom>
          <a:noFill/>
        </p:spPr>
        <p:txBody>
          <a:bodyPr wrap="square">
            <a:spAutoFit/>
          </a:bodyPr>
          <a:lstStyle/>
          <a:p>
            <a:pPr algn="ctr">
              <a:lnSpc>
                <a:spcPct val="140000"/>
              </a:lnSpc>
            </a:pPr>
            <a:r>
              <a:rPr lang="en-US" altLang="en-US" sz="2400" b="1" dirty="0">
                <a:solidFill>
                  <a:srgbClr val="00B050"/>
                </a:solidFill>
              </a:rPr>
              <a:t>Expense by Category</a:t>
            </a:r>
          </a:p>
        </p:txBody>
      </p:sp>
      <p:graphicFrame>
        <p:nvGraphicFramePr>
          <p:cNvPr id="9" name="Table 8">
            <a:extLst>
              <a:ext uri="{FF2B5EF4-FFF2-40B4-BE49-F238E27FC236}">
                <a16:creationId xmlns:a16="http://schemas.microsoft.com/office/drawing/2014/main" id="{F149BF70-0CE4-B093-2C27-E70A896960FF}"/>
              </a:ext>
            </a:extLst>
          </p:cNvPr>
          <p:cNvGraphicFramePr>
            <a:graphicFrameLocks noGrp="1"/>
          </p:cNvGraphicFramePr>
          <p:nvPr>
            <p:extLst>
              <p:ext uri="{D42A27DB-BD31-4B8C-83A1-F6EECF244321}">
                <p14:modId xmlns:p14="http://schemas.microsoft.com/office/powerpoint/2010/main" val="1554974555"/>
              </p:ext>
            </p:extLst>
          </p:nvPr>
        </p:nvGraphicFramePr>
        <p:xfrm>
          <a:off x="6381021" y="2302793"/>
          <a:ext cx="4633343" cy="4079240"/>
        </p:xfrm>
        <a:graphic>
          <a:graphicData uri="http://schemas.openxmlformats.org/drawingml/2006/table">
            <a:tbl>
              <a:tblPr firstRow="1" bandRow="1">
                <a:tableStyleId>{5C22544A-7EE6-4342-B048-85BDC9FD1C3A}</a:tableStyleId>
              </a:tblPr>
              <a:tblGrid>
                <a:gridCol w="2864579">
                  <a:extLst>
                    <a:ext uri="{9D8B030D-6E8A-4147-A177-3AD203B41FA5}">
                      <a16:colId xmlns:a16="http://schemas.microsoft.com/office/drawing/2014/main" val="1753970013"/>
                    </a:ext>
                  </a:extLst>
                </a:gridCol>
                <a:gridCol w="1768764">
                  <a:extLst>
                    <a:ext uri="{9D8B030D-6E8A-4147-A177-3AD203B41FA5}">
                      <a16:colId xmlns:a16="http://schemas.microsoft.com/office/drawing/2014/main" val="3066550897"/>
                    </a:ext>
                  </a:extLst>
                </a:gridCol>
              </a:tblGrid>
              <a:tr h="370840">
                <a:tc>
                  <a:txBody>
                    <a:bodyPr/>
                    <a:lstStyle/>
                    <a:p>
                      <a:pPr algn="ctr"/>
                      <a:r>
                        <a:rPr lang="en-US" sz="1600" b="1" dirty="0">
                          <a:solidFill>
                            <a:schemeClr val="tx1"/>
                          </a:solidFill>
                        </a:rPr>
                        <a:t>Vogues Concert</a:t>
                      </a:r>
                    </a:p>
                  </a:txBody>
                  <a:tcPr>
                    <a:solidFill>
                      <a:schemeClr val="accent4">
                        <a:lumMod val="20000"/>
                        <a:lumOff val="80000"/>
                      </a:schemeClr>
                    </a:solidFill>
                  </a:tcPr>
                </a:tc>
                <a:tc>
                  <a:txBody>
                    <a:bodyPr/>
                    <a:lstStyle/>
                    <a:p>
                      <a:pPr algn="ctr"/>
                      <a:r>
                        <a:rPr lang="en-US" sz="1600" b="1" dirty="0">
                          <a:solidFill>
                            <a:schemeClr val="tx1"/>
                          </a:solidFill>
                        </a:rPr>
                        <a:t>$ 13,745.87</a:t>
                      </a:r>
                    </a:p>
                  </a:txBody>
                  <a:tcPr>
                    <a:solidFill>
                      <a:schemeClr val="accent4">
                        <a:lumMod val="20000"/>
                        <a:lumOff val="80000"/>
                      </a:schemeClr>
                    </a:solidFill>
                  </a:tcPr>
                </a:tc>
                <a:extLst>
                  <a:ext uri="{0D108BD9-81ED-4DB2-BD59-A6C34878D82A}">
                    <a16:rowId xmlns:a16="http://schemas.microsoft.com/office/drawing/2014/main" val="6221480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Golf Outing</a:t>
                      </a:r>
                    </a:p>
                  </a:txBody>
                  <a:tcPr>
                    <a:solidFill>
                      <a:schemeClr val="accent2">
                        <a:lumMod val="20000"/>
                        <a:lumOff val="80000"/>
                      </a:schemeClr>
                    </a:solidFill>
                  </a:tcPr>
                </a:tc>
                <a:tc>
                  <a:txBody>
                    <a:bodyPr/>
                    <a:lstStyle/>
                    <a:p>
                      <a:pPr algn="ctr"/>
                      <a:r>
                        <a:rPr lang="en-US" sz="1600" b="1" dirty="0">
                          <a:solidFill>
                            <a:schemeClr val="tx1"/>
                          </a:solidFill>
                        </a:rPr>
                        <a:t>$ 15,726.22</a:t>
                      </a:r>
                    </a:p>
                  </a:txBody>
                  <a:tcPr>
                    <a:solidFill>
                      <a:schemeClr val="accent2">
                        <a:lumMod val="20000"/>
                        <a:lumOff val="80000"/>
                      </a:schemeClr>
                    </a:solidFill>
                  </a:tcPr>
                </a:tc>
                <a:extLst>
                  <a:ext uri="{0D108BD9-81ED-4DB2-BD59-A6C34878D82A}">
                    <a16:rowId xmlns:a16="http://schemas.microsoft.com/office/drawing/2014/main" val="1476285711"/>
                  </a:ext>
                </a:extLst>
              </a:tr>
              <a:tr h="370840">
                <a:tc>
                  <a:txBody>
                    <a:bodyPr/>
                    <a:lstStyle/>
                    <a:p>
                      <a:pPr algn="ctr"/>
                      <a:r>
                        <a:rPr lang="en-US" sz="1600" b="1" dirty="0">
                          <a:solidFill>
                            <a:schemeClr val="tx1"/>
                          </a:solidFill>
                        </a:rPr>
                        <a:t>Food Donations</a:t>
                      </a:r>
                    </a:p>
                  </a:txBody>
                  <a:tcPr>
                    <a:solidFill>
                      <a:schemeClr val="accent1">
                        <a:lumMod val="20000"/>
                        <a:lumOff val="80000"/>
                      </a:schemeClr>
                    </a:solidFill>
                  </a:tcPr>
                </a:tc>
                <a:tc>
                  <a:txBody>
                    <a:bodyPr/>
                    <a:lstStyle/>
                    <a:p>
                      <a:pPr algn="ctr"/>
                      <a:r>
                        <a:rPr lang="en-US" sz="1600" b="1" dirty="0">
                          <a:solidFill>
                            <a:schemeClr val="tx1"/>
                          </a:solidFill>
                        </a:rPr>
                        <a:t>$ 13,895.00</a:t>
                      </a:r>
                    </a:p>
                  </a:txBody>
                  <a:tcPr>
                    <a:solidFill>
                      <a:schemeClr val="accent1">
                        <a:lumMod val="20000"/>
                        <a:lumOff val="80000"/>
                      </a:schemeClr>
                    </a:solidFill>
                  </a:tcPr>
                </a:tc>
                <a:extLst>
                  <a:ext uri="{0D108BD9-81ED-4DB2-BD59-A6C34878D82A}">
                    <a16:rowId xmlns:a16="http://schemas.microsoft.com/office/drawing/2014/main" val="156003784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Website</a:t>
                      </a:r>
                    </a:p>
                  </a:txBody>
                  <a:tcPr>
                    <a:solidFill>
                      <a:schemeClr val="accent2">
                        <a:lumMod val="20000"/>
                        <a:lumOff val="80000"/>
                      </a:schemeClr>
                    </a:solidFill>
                  </a:tcPr>
                </a:tc>
                <a:tc>
                  <a:txBody>
                    <a:bodyPr/>
                    <a:lstStyle/>
                    <a:p>
                      <a:pPr algn="ctr"/>
                      <a:r>
                        <a:rPr lang="en-US" sz="1600" b="1" dirty="0">
                          <a:solidFill>
                            <a:schemeClr val="tx1"/>
                          </a:solidFill>
                        </a:rPr>
                        <a:t>$  3,511.96</a:t>
                      </a:r>
                    </a:p>
                  </a:txBody>
                  <a:tcPr>
                    <a:solidFill>
                      <a:schemeClr val="accent2">
                        <a:lumMod val="20000"/>
                        <a:lumOff val="80000"/>
                      </a:schemeClr>
                    </a:solidFill>
                  </a:tcPr>
                </a:tc>
                <a:extLst>
                  <a:ext uri="{0D108BD9-81ED-4DB2-BD59-A6C34878D82A}">
                    <a16:rowId xmlns:a16="http://schemas.microsoft.com/office/drawing/2014/main" val="39428481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Storage Unit</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  1,947.99</a:t>
                      </a:r>
                    </a:p>
                  </a:txBody>
                  <a:tcPr>
                    <a:solidFill>
                      <a:schemeClr val="accent1">
                        <a:lumMod val="20000"/>
                        <a:lumOff val="80000"/>
                      </a:schemeClr>
                    </a:solidFill>
                  </a:tcPr>
                </a:tc>
                <a:extLst>
                  <a:ext uri="{0D108BD9-81ED-4DB2-BD59-A6C34878D82A}">
                    <a16:rowId xmlns:a16="http://schemas.microsoft.com/office/drawing/2014/main" val="405225459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Printing</a:t>
                      </a:r>
                    </a:p>
                  </a:txBody>
                  <a:tcPr>
                    <a:solidFill>
                      <a:schemeClr val="accent2">
                        <a:lumMod val="20000"/>
                        <a:lumOff val="80000"/>
                      </a:schemeClr>
                    </a:solidFill>
                  </a:tcPr>
                </a:tc>
                <a:tc>
                  <a:txBody>
                    <a:bodyPr/>
                    <a:lstStyle/>
                    <a:p>
                      <a:pPr algn="ctr"/>
                      <a:r>
                        <a:rPr lang="en-US" sz="1600" b="1" dirty="0">
                          <a:solidFill>
                            <a:schemeClr val="tx1"/>
                          </a:solidFill>
                        </a:rPr>
                        <a:t>$ 1,732.31</a:t>
                      </a:r>
                    </a:p>
                  </a:txBody>
                  <a:tcPr>
                    <a:solidFill>
                      <a:schemeClr val="accent2">
                        <a:lumMod val="20000"/>
                        <a:lumOff val="80000"/>
                      </a:schemeClr>
                    </a:solidFill>
                  </a:tcPr>
                </a:tc>
                <a:extLst>
                  <a:ext uri="{0D108BD9-81ED-4DB2-BD59-A6C34878D82A}">
                    <a16:rowId xmlns:a16="http://schemas.microsoft.com/office/drawing/2014/main" val="2675068149"/>
                  </a:ext>
                </a:extLst>
              </a:tr>
              <a:tr h="370840">
                <a:tc>
                  <a:txBody>
                    <a:bodyPr/>
                    <a:lstStyle/>
                    <a:p>
                      <a:pPr algn="ctr"/>
                      <a:r>
                        <a:rPr lang="en-US" sz="1600" b="1" dirty="0">
                          <a:solidFill>
                            <a:schemeClr val="tx1"/>
                          </a:solidFill>
                        </a:rPr>
                        <a:t>Administrative</a:t>
                      </a:r>
                    </a:p>
                  </a:txBody>
                  <a:tcPr>
                    <a:solidFill>
                      <a:schemeClr val="accent1">
                        <a:lumMod val="20000"/>
                        <a:lumOff val="80000"/>
                      </a:schemeClr>
                    </a:solidFill>
                  </a:tcPr>
                </a:tc>
                <a:tc>
                  <a:txBody>
                    <a:bodyPr/>
                    <a:lstStyle/>
                    <a:p>
                      <a:pPr algn="ctr"/>
                      <a:r>
                        <a:rPr lang="en-US" sz="1600" b="1" dirty="0">
                          <a:solidFill>
                            <a:schemeClr val="tx1"/>
                          </a:solidFill>
                        </a:rPr>
                        <a:t>$  1,503.17</a:t>
                      </a:r>
                    </a:p>
                  </a:txBody>
                  <a:tcPr>
                    <a:solidFill>
                      <a:schemeClr val="accent1">
                        <a:lumMod val="20000"/>
                        <a:lumOff val="80000"/>
                      </a:schemeClr>
                    </a:solidFill>
                  </a:tcPr>
                </a:tc>
                <a:extLst>
                  <a:ext uri="{0D108BD9-81ED-4DB2-BD59-A6C34878D82A}">
                    <a16:rowId xmlns:a16="http://schemas.microsoft.com/office/drawing/2014/main" val="39340678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Insurance</a:t>
                      </a:r>
                    </a:p>
                  </a:txBody>
                  <a:tcPr>
                    <a:solidFill>
                      <a:schemeClr val="accent2">
                        <a:lumMod val="20000"/>
                        <a:lumOff val="80000"/>
                      </a:schemeClr>
                    </a:solidFill>
                  </a:tcPr>
                </a:tc>
                <a:tc>
                  <a:txBody>
                    <a:bodyPr/>
                    <a:lstStyle/>
                    <a:p>
                      <a:pPr algn="ctr"/>
                      <a:r>
                        <a:rPr lang="en-US" sz="1600" b="1" dirty="0">
                          <a:solidFill>
                            <a:schemeClr val="tx1"/>
                          </a:solidFill>
                        </a:rPr>
                        <a:t>$  1,446.95</a:t>
                      </a:r>
                    </a:p>
                  </a:txBody>
                  <a:tcPr>
                    <a:solidFill>
                      <a:schemeClr val="accent2">
                        <a:lumMod val="20000"/>
                        <a:lumOff val="80000"/>
                      </a:schemeClr>
                    </a:solidFill>
                  </a:tcPr>
                </a:tc>
                <a:extLst>
                  <a:ext uri="{0D108BD9-81ED-4DB2-BD59-A6C34878D82A}">
                    <a16:rowId xmlns:a16="http://schemas.microsoft.com/office/drawing/2014/main" val="2649878111"/>
                  </a:ext>
                </a:extLst>
              </a:tr>
              <a:tr h="370840">
                <a:tc>
                  <a:txBody>
                    <a:bodyPr/>
                    <a:lstStyle/>
                    <a:p>
                      <a:pPr algn="ctr"/>
                      <a:r>
                        <a:rPr lang="en-US" sz="1600" b="1" dirty="0">
                          <a:solidFill>
                            <a:schemeClr val="tx1"/>
                          </a:solidFill>
                        </a:rPr>
                        <a:t>501 (c) (3) filing</a:t>
                      </a:r>
                    </a:p>
                  </a:txBody>
                  <a:tcPr>
                    <a:solidFill>
                      <a:schemeClr val="accent1">
                        <a:lumMod val="20000"/>
                        <a:lumOff val="80000"/>
                      </a:schemeClr>
                    </a:solidFill>
                  </a:tcPr>
                </a:tc>
                <a:tc>
                  <a:txBody>
                    <a:bodyPr/>
                    <a:lstStyle/>
                    <a:p>
                      <a:pPr algn="ctr"/>
                      <a:r>
                        <a:rPr lang="en-US" sz="1600" b="1" dirty="0">
                          <a:solidFill>
                            <a:schemeClr val="tx1"/>
                          </a:solidFill>
                        </a:rPr>
                        <a:t>$    600.00</a:t>
                      </a:r>
                    </a:p>
                  </a:txBody>
                  <a:tcPr>
                    <a:solidFill>
                      <a:schemeClr val="accent1">
                        <a:lumMod val="20000"/>
                        <a:lumOff val="80000"/>
                      </a:schemeClr>
                    </a:solidFill>
                  </a:tcPr>
                </a:tc>
                <a:extLst>
                  <a:ext uri="{0D108BD9-81ED-4DB2-BD59-A6C34878D82A}">
                    <a16:rowId xmlns:a16="http://schemas.microsoft.com/office/drawing/2014/main" val="19574241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Reimbursed Printing</a:t>
                      </a:r>
                    </a:p>
                  </a:txBody>
                  <a:tcPr>
                    <a:solidFill>
                      <a:schemeClr val="accent2">
                        <a:lumMod val="20000"/>
                        <a:lumOff val="80000"/>
                      </a:schemeClr>
                    </a:solidFill>
                  </a:tcPr>
                </a:tc>
                <a:tc>
                  <a:txBody>
                    <a:bodyPr/>
                    <a:lstStyle/>
                    <a:p>
                      <a:pPr algn="ctr"/>
                      <a:r>
                        <a:rPr lang="en-US" sz="1600" b="1" dirty="0">
                          <a:solidFill>
                            <a:schemeClr val="tx1"/>
                          </a:solidFill>
                        </a:rPr>
                        <a:t>$   176.55</a:t>
                      </a:r>
                    </a:p>
                  </a:txBody>
                  <a:tcPr>
                    <a:solidFill>
                      <a:schemeClr val="accent2">
                        <a:lumMod val="20000"/>
                        <a:lumOff val="80000"/>
                      </a:schemeClr>
                    </a:solidFill>
                  </a:tcPr>
                </a:tc>
                <a:extLst>
                  <a:ext uri="{0D108BD9-81ED-4DB2-BD59-A6C34878D82A}">
                    <a16:rowId xmlns:a16="http://schemas.microsoft.com/office/drawing/2014/main" val="32223777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Dues</a:t>
                      </a:r>
                    </a:p>
                  </a:txBody>
                  <a:tcPr>
                    <a:solidFill>
                      <a:schemeClr val="accent1">
                        <a:lumMod val="20000"/>
                        <a:lumOff val="80000"/>
                      </a:schemeClr>
                    </a:solidFill>
                  </a:tcPr>
                </a:tc>
                <a:tc>
                  <a:txBody>
                    <a:bodyPr/>
                    <a:lstStyle/>
                    <a:p>
                      <a:pPr algn="ctr"/>
                      <a:r>
                        <a:rPr lang="en-US" sz="1600" b="1" dirty="0">
                          <a:solidFill>
                            <a:schemeClr val="tx1"/>
                          </a:solidFill>
                        </a:rPr>
                        <a:t>$  138.00</a:t>
                      </a:r>
                    </a:p>
                  </a:txBody>
                  <a:tcPr>
                    <a:solidFill>
                      <a:schemeClr val="accent1">
                        <a:lumMod val="20000"/>
                        <a:lumOff val="80000"/>
                      </a:schemeClr>
                    </a:solidFill>
                  </a:tcPr>
                </a:tc>
                <a:extLst>
                  <a:ext uri="{0D108BD9-81ED-4DB2-BD59-A6C34878D82A}">
                    <a16:rowId xmlns:a16="http://schemas.microsoft.com/office/drawing/2014/main" val="3958810924"/>
                  </a:ext>
                </a:extLst>
              </a:tr>
            </a:tbl>
          </a:graphicData>
        </a:graphic>
      </p:graphicFrame>
    </p:spTree>
    <p:extLst>
      <p:ext uri="{BB962C8B-B14F-4D97-AF65-F5344CB8AC3E}">
        <p14:creationId xmlns:p14="http://schemas.microsoft.com/office/powerpoint/2010/main" val="228964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0C44A5-6486-9854-515E-E85309FAE9BD}"/>
              </a:ext>
            </a:extLst>
          </p:cNvPr>
          <p:cNvSpPr txBox="1"/>
          <p:nvPr/>
        </p:nvSpPr>
        <p:spPr>
          <a:xfrm>
            <a:off x="1339271" y="2117740"/>
            <a:ext cx="4119418" cy="565348"/>
          </a:xfrm>
          <a:prstGeom prst="rect">
            <a:avLst/>
          </a:prstGeom>
          <a:noFill/>
        </p:spPr>
        <p:txBody>
          <a:bodyPr wrap="square">
            <a:spAutoFit/>
          </a:bodyPr>
          <a:lstStyle/>
          <a:p>
            <a:pPr algn="ctr">
              <a:lnSpc>
                <a:spcPct val="140000"/>
              </a:lnSpc>
            </a:pPr>
            <a:r>
              <a:rPr lang="en-US" altLang="en-US" sz="2400" b="1" dirty="0">
                <a:solidFill>
                  <a:srgbClr val="00B050"/>
                </a:solidFill>
              </a:rPr>
              <a:t>Income by Category</a:t>
            </a:r>
          </a:p>
        </p:txBody>
      </p:sp>
      <p:graphicFrame>
        <p:nvGraphicFramePr>
          <p:cNvPr id="5" name="Table 4">
            <a:extLst>
              <a:ext uri="{FF2B5EF4-FFF2-40B4-BE49-F238E27FC236}">
                <a16:creationId xmlns:a16="http://schemas.microsoft.com/office/drawing/2014/main" id="{C1EBBED0-1C0E-D8E3-CA48-1296BDE97BDB}"/>
              </a:ext>
            </a:extLst>
          </p:cNvPr>
          <p:cNvGraphicFramePr>
            <a:graphicFrameLocks noGrp="1"/>
          </p:cNvGraphicFramePr>
          <p:nvPr>
            <p:extLst>
              <p:ext uri="{D42A27DB-BD31-4B8C-83A1-F6EECF244321}">
                <p14:modId xmlns:p14="http://schemas.microsoft.com/office/powerpoint/2010/main" val="844989848"/>
              </p:ext>
            </p:extLst>
          </p:nvPr>
        </p:nvGraphicFramePr>
        <p:xfrm>
          <a:off x="840508" y="2803806"/>
          <a:ext cx="4904509" cy="3337560"/>
        </p:xfrm>
        <a:graphic>
          <a:graphicData uri="http://schemas.openxmlformats.org/drawingml/2006/table">
            <a:tbl>
              <a:tblPr firstRow="1" bandRow="1">
                <a:tableStyleId>{5C22544A-7EE6-4342-B048-85BDC9FD1C3A}</a:tableStyleId>
              </a:tblPr>
              <a:tblGrid>
                <a:gridCol w="3168074">
                  <a:extLst>
                    <a:ext uri="{9D8B030D-6E8A-4147-A177-3AD203B41FA5}">
                      <a16:colId xmlns:a16="http://schemas.microsoft.com/office/drawing/2014/main" val="1753970013"/>
                    </a:ext>
                  </a:extLst>
                </a:gridCol>
                <a:gridCol w="1736435">
                  <a:extLst>
                    <a:ext uri="{9D8B030D-6E8A-4147-A177-3AD203B41FA5}">
                      <a16:colId xmlns:a16="http://schemas.microsoft.com/office/drawing/2014/main" val="3066550897"/>
                    </a:ext>
                  </a:extLst>
                </a:gridCol>
              </a:tblGrid>
              <a:tr h="370840">
                <a:tc>
                  <a:txBody>
                    <a:bodyPr/>
                    <a:lstStyle/>
                    <a:p>
                      <a:pPr algn="ctr"/>
                      <a:r>
                        <a:rPr lang="en-US" sz="1600" dirty="0">
                          <a:solidFill>
                            <a:schemeClr val="tx1"/>
                          </a:solidFill>
                        </a:rPr>
                        <a:t>GCCF Investment Return</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  20,681.11</a:t>
                      </a:r>
                    </a:p>
                  </a:txBody>
                  <a:tcPr>
                    <a:solidFill>
                      <a:schemeClr val="accent4">
                        <a:lumMod val="20000"/>
                        <a:lumOff val="80000"/>
                      </a:schemeClr>
                    </a:solidFill>
                  </a:tcPr>
                </a:tc>
                <a:extLst>
                  <a:ext uri="{0D108BD9-81ED-4DB2-BD59-A6C34878D82A}">
                    <a16:rowId xmlns:a16="http://schemas.microsoft.com/office/drawing/2014/main" val="6221480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GCCF Interest &amp; Dividends </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   4,482.53</a:t>
                      </a:r>
                    </a:p>
                  </a:txBody>
                  <a:tcPr>
                    <a:solidFill>
                      <a:schemeClr val="accent2">
                        <a:lumMod val="20000"/>
                        <a:lumOff val="80000"/>
                      </a:schemeClr>
                    </a:solidFill>
                  </a:tcPr>
                </a:tc>
                <a:extLst>
                  <a:ext uri="{0D108BD9-81ED-4DB2-BD59-A6C34878D82A}">
                    <a16:rowId xmlns:a16="http://schemas.microsoft.com/office/drawing/2014/main" val="1476285711"/>
                  </a:ext>
                </a:extLst>
              </a:tr>
              <a:tr h="370840">
                <a:tc>
                  <a:txBody>
                    <a:bodyPr/>
                    <a:lstStyle/>
                    <a:p>
                      <a:pPr algn="ctr"/>
                      <a:r>
                        <a:rPr lang="en-US" sz="1600" b="1" dirty="0">
                          <a:solidFill>
                            <a:schemeClr val="tx1"/>
                          </a:solidFill>
                        </a:rPr>
                        <a:t>Donations</a:t>
                      </a:r>
                    </a:p>
                  </a:txBody>
                  <a:tcPr>
                    <a:solidFill>
                      <a:schemeClr val="accent1">
                        <a:lumMod val="20000"/>
                        <a:lumOff val="80000"/>
                      </a:schemeClr>
                    </a:solidFill>
                  </a:tcPr>
                </a:tc>
                <a:tc>
                  <a:txBody>
                    <a:bodyPr/>
                    <a:lstStyle/>
                    <a:p>
                      <a:pPr algn="ctr"/>
                      <a:r>
                        <a:rPr lang="en-US" sz="1600" b="1" dirty="0">
                          <a:solidFill>
                            <a:schemeClr val="tx1"/>
                          </a:solidFill>
                        </a:rPr>
                        <a:t>$  2,550.00</a:t>
                      </a:r>
                    </a:p>
                  </a:txBody>
                  <a:tcPr>
                    <a:solidFill>
                      <a:schemeClr val="accent1">
                        <a:lumMod val="20000"/>
                        <a:lumOff val="80000"/>
                      </a:schemeClr>
                    </a:solidFill>
                  </a:tcPr>
                </a:tc>
                <a:extLst>
                  <a:ext uri="{0D108BD9-81ED-4DB2-BD59-A6C34878D82A}">
                    <a16:rowId xmlns:a16="http://schemas.microsoft.com/office/drawing/2014/main" val="1560037845"/>
                  </a:ext>
                </a:extLst>
              </a:tr>
              <a:tr h="370840">
                <a:tc>
                  <a:txBody>
                    <a:bodyPr/>
                    <a:lstStyle/>
                    <a:p>
                      <a:pPr algn="ctr"/>
                      <a:r>
                        <a:rPr lang="en-US" sz="1600" b="1" dirty="0">
                          <a:solidFill>
                            <a:schemeClr val="tx1"/>
                          </a:solidFill>
                        </a:rPr>
                        <a:t>Vogues Concert</a:t>
                      </a:r>
                    </a:p>
                  </a:txBody>
                  <a:tcPr>
                    <a:solidFill>
                      <a:schemeClr val="accent2">
                        <a:lumMod val="20000"/>
                        <a:lumOff val="80000"/>
                      </a:schemeClr>
                    </a:solidFill>
                  </a:tcPr>
                </a:tc>
                <a:tc>
                  <a:txBody>
                    <a:bodyPr/>
                    <a:lstStyle/>
                    <a:p>
                      <a:pPr algn="ctr"/>
                      <a:r>
                        <a:rPr lang="en-US" sz="1600" b="1" dirty="0">
                          <a:solidFill>
                            <a:schemeClr val="tx1"/>
                          </a:solidFill>
                        </a:rPr>
                        <a:t>$       500.00</a:t>
                      </a:r>
                    </a:p>
                  </a:txBody>
                  <a:tcPr>
                    <a:solidFill>
                      <a:schemeClr val="accent2">
                        <a:lumMod val="20000"/>
                        <a:lumOff val="80000"/>
                      </a:schemeClr>
                    </a:solidFill>
                  </a:tcPr>
                </a:tc>
                <a:extLst>
                  <a:ext uri="{0D108BD9-81ED-4DB2-BD59-A6C34878D82A}">
                    <a16:rowId xmlns:a16="http://schemas.microsoft.com/office/drawing/2014/main" val="3942848158"/>
                  </a:ext>
                </a:extLst>
              </a:tr>
              <a:tr h="370840">
                <a:tc>
                  <a:txBody>
                    <a:bodyPr/>
                    <a:lstStyle/>
                    <a:p>
                      <a:pPr algn="ctr"/>
                      <a:endParaRPr lang="en-US" sz="1600" b="1" dirty="0">
                        <a:solidFill>
                          <a:schemeClr val="tx1"/>
                        </a:solidFill>
                      </a:endParaRPr>
                    </a:p>
                  </a:txBody>
                  <a:tcPr>
                    <a:solidFill>
                      <a:schemeClr val="bg1"/>
                    </a:solidFill>
                  </a:tcPr>
                </a:tc>
                <a:tc>
                  <a:txBody>
                    <a:bodyPr/>
                    <a:lstStyle/>
                    <a:p>
                      <a:pPr algn="ctr"/>
                      <a:endParaRPr lang="en-US" sz="1600" b="1" dirty="0">
                        <a:solidFill>
                          <a:schemeClr val="tx1"/>
                        </a:solidFill>
                      </a:endParaRPr>
                    </a:p>
                  </a:txBody>
                  <a:tcPr>
                    <a:solidFill>
                      <a:schemeClr val="bg1"/>
                    </a:solidFill>
                  </a:tcPr>
                </a:tc>
                <a:extLst>
                  <a:ext uri="{0D108BD9-81ED-4DB2-BD59-A6C34878D82A}">
                    <a16:rowId xmlns:a16="http://schemas.microsoft.com/office/drawing/2014/main" val="3934067812"/>
                  </a:ext>
                </a:extLst>
              </a:tr>
              <a:tr h="370840">
                <a:tc>
                  <a:txBody>
                    <a:bodyPr/>
                    <a:lstStyle/>
                    <a:p>
                      <a:pPr algn="ctr"/>
                      <a:endParaRPr lang="en-US" sz="1600" b="1" dirty="0">
                        <a:solidFill>
                          <a:schemeClr val="tx1"/>
                        </a:solidFill>
                      </a:endParaRPr>
                    </a:p>
                  </a:txBody>
                  <a:tcPr>
                    <a:solidFill>
                      <a:schemeClr val="bg1"/>
                    </a:solidFill>
                  </a:tcPr>
                </a:tc>
                <a:tc>
                  <a:txBody>
                    <a:bodyPr/>
                    <a:lstStyle/>
                    <a:p>
                      <a:pPr algn="ctr"/>
                      <a:endParaRPr lang="en-US" sz="1600" b="1" dirty="0">
                        <a:solidFill>
                          <a:schemeClr val="tx1"/>
                        </a:solidFill>
                      </a:endParaRPr>
                    </a:p>
                  </a:txBody>
                  <a:tcPr>
                    <a:solidFill>
                      <a:schemeClr val="bg1"/>
                    </a:solidFill>
                  </a:tcPr>
                </a:tc>
                <a:extLst>
                  <a:ext uri="{0D108BD9-81ED-4DB2-BD59-A6C34878D82A}">
                    <a16:rowId xmlns:a16="http://schemas.microsoft.com/office/drawing/2014/main" val="2649878111"/>
                  </a:ext>
                </a:extLst>
              </a:tr>
              <a:tr h="370840">
                <a:tc>
                  <a:txBody>
                    <a:bodyPr/>
                    <a:lstStyle/>
                    <a:p>
                      <a:pPr algn="ctr"/>
                      <a:r>
                        <a:rPr lang="en-US" sz="1600" b="1" dirty="0">
                          <a:solidFill>
                            <a:schemeClr val="tx1"/>
                          </a:solidFill>
                        </a:rPr>
                        <a:t>TOTAL INCOME</a:t>
                      </a:r>
                    </a:p>
                  </a:txBody>
                  <a:tcPr>
                    <a:solidFill>
                      <a:schemeClr val="accent1">
                        <a:lumMod val="20000"/>
                        <a:lumOff val="80000"/>
                      </a:schemeClr>
                    </a:solidFill>
                  </a:tcPr>
                </a:tc>
                <a:tc>
                  <a:txBody>
                    <a:bodyPr/>
                    <a:lstStyle/>
                    <a:p>
                      <a:pPr algn="ctr"/>
                      <a:r>
                        <a:rPr lang="en-US" sz="1600" b="1" dirty="0">
                          <a:solidFill>
                            <a:schemeClr val="tx1"/>
                          </a:solidFill>
                        </a:rPr>
                        <a:t>$ 28,213.64</a:t>
                      </a:r>
                    </a:p>
                  </a:txBody>
                  <a:tcPr>
                    <a:solidFill>
                      <a:schemeClr val="accent1">
                        <a:lumMod val="20000"/>
                        <a:lumOff val="80000"/>
                      </a:schemeClr>
                    </a:solidFill>
                  </a:tcPr>
                </a:tc>
                <a:extLst>
                  <a:ext uri="{0D108BD9-81ED-4DB2-BD59-A6C34878D82A}">
                    <a16:rowId xmlns:a16="http://schemas.microsoft.com/office/drawing/2014/main" val="1957424103"/>
                  </a:ext>
                </a:extLst>
              </a:tr>
              <a:tr h="370840">
                <a:tc>
                  <a:txBody>
                    <a:bodyPr/>
                    <a:lstStyle/>
                    <a:p>
                      <a:pPr algn="ctr"/>
                      <a:r>
                        <a:rPr lang="en-US" sz="1600" b="1" dirty="0">
                          <a:solidFill>
                            <a:schemeClr val="tx1"/>
                          </a:solidFill>
                        </a:rPr>
                        <a:t>TOTAL EXPENSES</a:t>
                      </a:r>
                    </a:p>
                  </a:txBody>
                  <a:tcPr>
                    <a:solidFill>
                      <a:schemeClr val="accent2">
                        <a:lumMod val="20000"/>
                        <a:lumOff val="80000"/>
                      </a:schemeClr>
                    </a:solidFill>
                  </a:tcPr>
                </a:tc>
                <a:tc>
                  <a:txBody>
                    <a:bodyPr/>
                    <a:lstStyle/>
                    <a:p>
                      <a:pPr algn="ctr"/>
                      <a:r>
                        <a:rPr lang="en-US" sz="1600" b="1" dirty="0">
                          <a:solidFill>
                            <a:schemeClr val="tx1"/>
                          </a:solidFill>
                        </a:rPr>
                        <a:t>$  3,577.81</a:t>
                      </a:r>
                    </a:p>
                  </a:txBody>
                  <a:tcPr>
                    <a:solidFill>
                      <a:schemeClr val="accent2">
                        <a:lumMod val="20000"/>
                        <a:lumOff val="80000"/>
                      </a:schemeClr>
                    </a:solidFill>
                  </a:tcPr>
                </a:tc>
                <a:extLst>
                  <a:ext uri="{0D108BD9-81ED-4DB2-BD59-A6C34878D82A}">
                    <a16:rowId xmlns:a16="http://schemas.microsoft.com/office/drawing/2014/main" val="2867729458"/>
                  </a:ext>
                </a:extLst>
              </a:tr>
              <a:tr h="370840">
                <a:tc>
                  <a:txBody>
                    <a:bodyPr/>
                    <a:lstStyle/>
                    <a:p>
                      <a:pPr algn="ctr"/>
                      <a:r>
                        <a:rPr lang="en-US" sz="1600" b="1" dirty="0">
                          <a:solidFill>
                            <a:schemeClr val="tx1"/>
                          </a:solidFill>
                        </a:rPr>
                        <a:t>NET</a:t>
                      </a:r>
                    </a:p>
                  </a:txBody>
                  <a:tcPr>
                    <a:solidFill>
                      <a:schemeClr val="accent4">
                        <a:lumMod val="20000"/>
                        <a:lumOff val="80000"/>
                      </a:schemeClr>
                    </a:solidFill>
                  </a:tcPr>
                </a:tc>
                <a:tc>
                  <a:txBody>
                    <a:bodyPr/>
                    <a:lstStyle/>
                    <a:p>
                      <a:pPr algn="ctr"/>
                      <a:r>
                        <a:rPr lang="en-US" sz="1600" b="1" dirty="0">
                          <a:solidFill>
                            <a:schemeClr val="tx1"/>
                          </a:solidFill>
                        </a:rPr>
                        <a:t>$ 24,635.83</a:t>
                      </a:r>
                    </a:p>
                  </a:txBody>
                  <a:tcPr>
                    <a:solidFill>
                      <a:schemeClr val="accent4">
                        <a:lumMod val="20000"/>
                        <a:lumOff val="80000"/>
                      </a:schemeClr>
                    </a:solidFill>
                  </a:tcPr>
                </a:tc>
                <a:extLst>
                  <a:ext uri="{0D108BD9-81ED-4DB2-BD59-A6C34878D82A}">
                    <a16:rowId xmlns:a16="http://schemas.microsoft.com/office/drawing/2014/main" val="1447242816"/>
                  </a:ext>
                </a:extLst>
              </a:tr>
            </a:tbl>
          </a:graphicData>
        </a:graphic>
      </p:graphicFrame>
      <p:sp>
        <p:nvSpPr>
          <p:cNvPr id="8" name="TextBox 7">
            <a:extLst>
              <a:ext uri="{FF2B5EF4-FFF2-40B4-BE49-F238E27FC236}">
                <a16:creationId xmlns:a16="http://schemas.microsoft.com/office/drawing/2014/main" id="{6582CBFA-74FE-632B-09EE-EF0466A3401A}"/>
              </a:ext>
            </a:extLst>
          </p:cNvPr>
          <p:cNvSpPr txBox="1"/>
          <p:nvPr/>
        </p:nvSpPr>
        <p:spPr>
          <a:xfrm>
            <a:off x="6733311" y="2140891"/>
            <a:ext cx="4119418" cy="565348"/>
          </a:xfrm>
          <a:prstGeom prst="rect">
            <a:avLst/>
          </a:prstGeom>
          <a:noFill/>
        </p:spPr>
        <p:txBody>
          <a:bodyPr wrap="square">
            <a:spAutoFit/>
          </a:bodyPr>
          <a:lstStyle/>
          <a:p>
            <a:pPr algn="ctr">
              <a:lnSpc>
                <a:spcPct val="140000"/>
              </a:lnSpc>
            </a:pPr>
            <a:r>
              <a:rPr lang="en-US" altLang="en-US" sz="2400" b="1" dirty="0">
                <a:solidFill>
                  <a:srgbClr val="00B050"/>
                </a:solidFill>
              </a:rPr>
              <a:t>Expense by Category</a:t>
            </a:r>
          </a:p>
        </p:txBody>
      </p:sp>
      <p:graphicFrame>
        <p:nvGraphicFramePr>
          <p:cNvPr id="9" name="Table 8">
            <a:extLst>
              <a:ext uri="{FF2B5EF4-FFF2-40B4-BE49-F238E27FC236}">
                <a16:creationId xmlns:a16="http://schemas.microsoft.com/office/drawing/2014/main" id="{F149BF70-0CE4-B093-2C27-E70A896960FF}"/>
              </a:ext>
            </a:extLst>
          </p:cNvPr>
          <p:cNvGraphicFramePr>
            <a:graphicFrameLocks noGrp="1"/>
          </p:cNvGraphicFramePr>
          <p:nvPr>
            <p:extLst>
              <p:ext uri="{D42A27DB-BD31-4B8C-83A1-F6EECF244321}">
                <p14:modId xmlns:p14="http://schemas.microsoft.com/office/powerpoint/2010/main" val="3892274516"/>
              </p:ext>
            </p:extLst>
          </p:nvPr>
        </p:nvGraphicFramePr>
        <p:xfrm>
          <a:off x="6381021" y="2823947"/>
          <a:ext cx="4633343" cy="370840"/>
        </p:xfrm>
        <a:graphic>
          <a:graphicData uri="http://schemas.openxmlformats.org/drawingml/2006/table">
            <a:tbl>
              <a:tblPr firstRow="1" bandRow="1">
                <a:tableStyleId>{5C22544A-7EE6-4342-B048-85BDC9FD1C3A}</a:tableStyleId>
              </a:tblPr>
              <a:tblGrid>
                <a:gridCol w="2864579">
                  <a:extLst>
                    <a:ext uri="{9D8B030D-6E8A-4147-A177-3AD203B41FA5}">
                      <a16:colId xmlns:a16="http://schemas.microsoft.com/office/drawing/2014/main" val="1753970013"/>
                    </a:ext>
                  </a:extLst>
                </a:gridCol>
                <a:gridCol w="1768764">
                  <a:extLst>
                    <a:ext uri="{9D8B030D-6E8A-4147-A177-3AD203B41FA5}">
                      <a16:colId xmlns:a16="http://schemas.microsoft.com/office/drawing/2014/main" val="3066550897"/>
                    </a:ext>
                  </a:extLst>
                </a:gridCol>
              </a:tblGrid>
              <a:tr h="370840">
                <a:tc>
                  <a:txBody>
                    <a:bodyPr/>
                    <a:lstStyle/>
                    <a:p>
                      <a:pPr algn="ctr"/>
                      <a:r>
                        <a:rPr lang="en-US" sz="1600" dirty="0">
                          <a:solidFill>
                            <a:schemeClr val="tx1"/>
                          </a:solidFill>
                        </a:rPr>
                        <a:t>GCCF Management Fees</a:t>
                      </a:r>
                    </a:p>
                  </a:txBody>
                  <a:tcPr>
                    <a:solidFill>
                      <a:schemeClr val="accent4">
                        <a:lumMod val="20000"/>
                        <a:lumOff val="80000"/>
                      </a:schemeClr>
                    </a:solidFill>
                  </a:tcPr>
                </a:tc>
                <a:tc>
                  <a:txBody>
                    <a:bodyPr/>
                    <a:lstStyle/>
                    <a:p>
                      <a:pPr algn="ctr"/>
                      <a:r>
                        <a:rPr lang="en-US" sz="1600" b="1" dirty="0">
                          <a:solidFill>
                            <a:schemeClr val="tx1"/>
                          </a:solidFill>
                        </a:rPr>
                        <a:t>$ 3,577.81</a:t>
                      </a:r>
                    </a:p>
                  </a:txBody>
                  <a:tcPr>
                    <a:solidFill>
                      <a:schemeClr val="accent4">
                        <a:lumMod val="20000"/>
                        <a:lumOff val="80000"/>
                      </a:schemeClr>
                    </a:solidFill>
                  </a:tcPr>
                </a:tc>
                <a:extLst>
                  <a:ext uri="{0D108BD9-81ED-4DB2-BD59-A6C34878D82A}">
                    <a16:rowId xmlns:a16="http://schemas.microsoft.com/office/drawing/2014/main" val="622148092"/>
                  </a:ext>
                </a:extLst>
              </a:tr>
            </a:tbl>
          </a:graphicData>
        </a:graphic>
      </p:graphicFrame>
      <p:sp>
        <p:nvSpPr>
          <p:cNvPr id="3" name="TextBox 2">
            <a:extLst>
              <a:ext uri="{FF2B5EF4-FFF2-40B4-BE49-F238E27FC236}">
                <a16:creationId xmlns:a16="http://schemas.microsoft.com/office/drawing/2014/main" id="{E1097778-5687-AA0A-051C-0C6B84AFA413}"/>
              </a:ext>
            </a:extLst>
          </p:cNvPr>
          <p:cNvSpPr txBox="1"/>
          <p:nvPr/>
        </p:nvSpPr>
        <p:spPr>
          <a:xfrm>
            <a:off x="2050473" y="559880"/>
            <a:ext cx="5116945" cy="1015663"/>
          </a:xfrm>
          <a:prstGeom prst="rect">
            <a:avLst/>
          </a:prstGeom>
          <a:noFill/>
        </p:spPr>
        <p:txBody>
          <a:bodyPr wrap="square">
            <a:spAutoFit/>
          </a:bodyPr>
          <a:lstStyle/>
          <a:p>
            <a:pPr algn="ctr"/>
            <a:r>
              <a:rPr lang="en-US" altLang="en-US" sz="3600" b="1" dirty="0">
                <a:solidFill>
                  <a:srgbClr val="00B050"/>
                </a:solidFill>
              </a:rPr>
              <a:t>Financial Report</a:t>
            </a:r>
          </a:p>
          <a:p>
            <a:pPr algn="ctr"/>
            <a:r>
              <a:rPr lang="en-US" altLang="en-US" sz="2400" b="1" dirty="0">
                <a:solidFill>
                  <a:srgbClr val="00B050"/>
                </a:solidFill>
              </a:rPr>
              <a:t>Gulf Coast Only</a:t>
            </a:r>
          </a:p>
        </p:txBody>
      </p:sp>
    </p:spTree>
    <p:extLst>
      <p:ext uri="{BB962C8B-B14F-4D97-AF65-F5344CB8AC3E}">
        <p14:creationId xmlns:p14="http://schemas.microsoft.com/office/powerpoint/2010/main" val="3486991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0C44A5-6486-9854-515E-E85309FAE9BD}"/>
              </a:ext>
            </a:extLst>
          </p:cNvPr>
          <p:cNvSpPr txBox="1"/>
          <p:nvPr/>
        </p:nvSpPr>
        <p:spPr>
          <a:xfrm>
            <a:off x="1339271" y="2117740"/>
            <a:ext cx="4119418" cy="565348"/>
          </a:xfrm>
          <a:prstGeom prst="rect">
            <a:avLst/>
          </a:prstGeom>
          <a:noFill/>
        </p:spPr>
        <p:txBody>
          <a:bodyPr wrap="square">
            <a:spAutoFit/>
          </a:bodyPr>
          <a:lstStyle/>
          <a:p>
            <a:pPr algn="ctr">
              <a:lnSpc>
                <a:spcPct val="140000"/>
              </a:lnSpc>
            </a:pPr>
            <a:r>
              <a:rPr lang="en-US" altLang="en-US" sz="2400" b="1" dirty="0">
                <a:solidFill>
                  <a:srgbClr val="00B050"/>
                </a:solidFill>
              </a:rPr>
              <a:t>Income by Category</a:t>
            </a:r>
          </a:p>
        </p:txBody>
      </p:sp>
      <p:graphicFrame>
        <p:nvGraphicFramePr>
          <p:cNvPr id="5" name="Table 4">
            <a:extLst>
              <a:ext uri="{FF2B5EF4-FFF2-40B4-BE49-F238E27FC236}">
                <a16:creationId xmlns:a16="http://schemas.microsoft.com/office/drawing/2014/main" id="{C1EBBED0-1C0E-D8E3-CA48-1296BDE97BDB}"/>
              </a:ext>
            </a:extLst>
          </p:cNvPr>
          <p:cNvGraphicFramePr>
            <a:graphicFrameLocks noGrp="1"/>
          </p:cNvGraphicFramePr>
          <p:nvPr>
            <p:extLst>
              <p:ext uri="{D42A27DB-BD31-4B8C-83A1-F6EECF244321}">
                <p14:modId xmlns:p14="http://schemas.microsoft.com/office/powerpoint/2010/main" val="350422948"/>
              </p:ext>
            </p:extLst>
          </p:nvPr>
        </p:nvGraphicFramePr>
        <p:xfrm>
          <a:off x="840508" y="2803806"/>
          <a:ext cx="4904509" cy="2595880"/>
        </p:xfrm>
        <a:graphic>
          <a:graphicData uri="http://schemas.openxmlformats.org/drawingml/2006/table">
            <a:tbl>
              <a:tblPr firstRow="1" bandRow="1">
                <a:tableStyleId>{5C22544A-7EE6-4342-B048-85BDC9FD1C3A}</a:tableStyleId>
              </a:tblPr>
              <a:tblGrid>
                <a:gridCol w="3168074">
                  <a:extLst>
                    <a:ext uri="{9D8B030D-6E8A-4147-A177-3AD203B41FA5}">
                      <a16:colId xmlns:a16="http://schemas.microsoft.com/office/drawing/2014/main" val="1753970013"/>
                    </a:ext>
                  </a:extLst>
                </a:gridCol>
                <a:gridCol w="1736435">
                  <a:extLst>
                    <a:ext uri="{9D8B030D-6E8A-4147-A177-3AD203B41FA5}">
                      <a16:colId xmlns:a16="http://schemas.microsoft.com/office/drawing/2014/main" val="3066550897"/>
                    </a:ext>
                  </a:extLst>
                </a:gridCol>
              </a:tblGrid>
              <a:tr h="370840">
                <a:tc>
                  <a:txBody>
                    <a:bodyPr/>
                    <a:lstStyle/>
                    <a:p>
                      <a:pPr algn="ctr"/>
                      <a:r>
                        <a:rPr lang="en-US" sz="1600" dirty="0">
                          <a:solidFill>
                            <a:schemeClr val="tx1"/>
                          </a:solidFill>
                        </a:rPr>
                        <a:t>GCCF</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  28,213.64</a:t>
                      </a:r>
                    </a:p>
                  </a:txBody>
                  <a:tcPr>
                    <a:solidFill>
                      <a:schemeClr val="accent4">
                        <a:lumMod val="20000"/>
                        <a:lumOff val="80000"/>
                      </a:schemeClr>
                    </a:solidFill>
                  </a:tcPr>
                </a:tc>
                <a:extLst>
                  <a:ext uri="{0D108BD9-81ED-4DB2-BD59-A6C34878D82A}">
                    <a16:rowId xmlns:a16="http://schemas.microsoft.com/office/drawing/2014/main" val="6221480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All Other </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  83,994.73</a:t>
                      </a:r>
                    </a:p>
                  </a:txBody>
                  <a:tcPr>
                    <a:solidFill>
                      <a:schemeClr val="accent2">
                        <a:lumMod val="20000"/>
                        <a:lumOff val="80000"/>
                      </a:schemeClr>
                    </a:solidFill>
                  </a:tcPr>
                </a:tc>
                <a:extLst>
                  <a:ext uri="{0D108BD9-81ED-4DB2-BD59-A6C34878D82A}">
                    <a16:rowId xmlns:a16="http://schemas.microsoft.com/office/drawing/2014/main" val="1476285711"/>
                  </a:ext>
                </a:extLst>
              </a:tr>
              <a:tr h="370840">
                <a:tc>
                  <a:txBody>
                    <a:bodyPr/>
                    <a:lstStyle/>
                    <a:p>
                      <a:pPr algn="ctr"/>
                      <a:endParaRPr lang="en-US" sz="1600" b="1" dirty="0">
                        <a:solidFill>
                          <a:schemeClr val="tx1"/>
                        </a:solidFill>
                      </a:endParaRPr>
                    </a:p>
                  </a:txBody>
                  <a:tcPr>
                    <a:solidFill>
                      <a:schemeClr val="bg1"/>
                    </a:solidFill>
                  </a:tcPr>
                </a:tc>
                <a:tc>
                  <a:txBody>
                    <a:bodyPr/>
                    <a:lstStyle/>
                    <a:p>
                      <a:pPr algn="ctr"/>
                      <a:endParaRPr lang="en-US" sz="1600" b="1" dirty="0">
                        <a:solidFill>
                          <a:schemeClr val="tx1"/>
                        </a:solidFill>
                      </a:endParaRPr>
                    </a:p>
                  </a:txBody>
                  <a:tcPr>
                    <a:solidFill>
                      <a:schemeClr val="bg1"/>
                    </a:solidFill>
                  </a:tcPr>
                </a:tc>
                <a:extLst>
                  <a:ext uri="{0D108BD9-81ED-4DB2-BD59-A6C34878D82A}">
                    <a16:rowId xmlns:a16="http://schemas.microsoft.com/office/drawing/2014/main" val="3934067812"/>
                  </a:ext>
                </a:extLst>
              </a:tr>
              <a:tr h="370840">
                <a:tc>
                  <a:txBody>
                    <a:bodyPr/>
                    <a:lstStyle/>
                    <a:p>
                      <a:pPr algn="ctr"/>
                      <a:endParaRPr lang="en-US" sz="1600" b="1" dirty="0">
                        <a:solidFill>
                          <a:schemeClr val="tx1"/>
                        </a:solidFill>
                      </a:endParaRPr>
                    </a:p>
                  </a:txBody>
                  <a:tcPr>
                    <a:solidFill>
                      <a:schemeClr val="bg1"/>
                    </a:solidFill>
                  </a:tcPr>
                </a:tc>
                <a:tc>
                  <a:txBody>
                    <a:bodyPr/>
                    <a:lstStyle/>
                    <a:p>
                      <a:pPr algn="ctr"/>
                      <a:endParaRPr lang="en-US" sz="1600" b="1" dirty="0">
                        <a:solidFill>
                          <a:schemeClr val="tx1"/>
                        </a:solidFill>
                      </a:endParaRPr>
                    </a:p>
                  </a:txBody>
                  <a:tcPr>
                    <a:solidFill>
                      <a:schemeClr val="bg1"/>
                    </a:solidFill>
                  </a:tcPr>
                </a:tc>
                <a:extLst>
                  <a:ext uri="{0D108BD9-81ED-4DB2-BD59-A6C34878D82A}">
                    <a16:rowId xmlns:a16="http://schemas.microsoft.com/office/drawing/2014/main" val="2649878111"/>
                  </a:ext>
                </a:extLst>
              </a:tr>
              <a:tr h="370840">
                <a:tc>
                  <a:txBody>
                    <a:bodyPr/>
                    <a:lstStyle/>
                    <a:p>
                      <a:pPr algn="ctr"/>
                      <a:r>
                        <a:rPr lang="en-US" sz="1600" b="1" dirty="0">
                          <a:solidFill>
                            <a:schemeClr val="tx1"/>
                          </a:solidFill>
                        </a:rPr>
                        <a:t>TOTAL INCOME</a:t>
                      </a:r>
                    </a:p>
                  </a:txBody>
                  <a:tcPr>
                    <a:solidFill>
                      <a:schemeClr val="accent1">
                        <a:lumMod val="20000"/>
                        <a:lumOff val="80000"/>
                      </a:schemeClr>
                    </a:solidFill>
                  </a:tcPr>
                </a:tc>
                <a:tc>
                  <a:txBody>
                    <a:bodyPr/>
                    <a:lstStyle/>
                    <a:p>
                      <a:pPr algn="ctr"/>
                      <a:r>
                        <a:rPr lang="en-US" sz="1600" b="1" dirty="0">
                          <a:solidFill>
                            <a:schemeClr val="tx1"/>
                          </a:solidFill>
                        </a:rPr>
                        <a:t>$ 112,208.37</a:t>
                      </a:r>
                    </a:p>
                  </a:txBody>
                  <a:tcPr>
                    <a:solidFill>
                      <a:schemeClr val="accent1">
                        <a:lumMod val="20000"/>
                        <a:lumOff val="80000"/>
                      </a:schemeClr>
                    </a:solidFill>
                  </a:tcPr>
                </a:tc>
                <a:extLst>
                  <a:ext uri="{0D108BD9-81ED-4DB2-BD59-A6C34878D82A}">
                    <a16:rowId xmlns:a16="http://schemas.microsoft.com/office/drawing/2014/main" val="1957424103"/>
                  </a:ext>
                </a:extLst>
              </a:tr>
              <a:tr h="370840">
                <a:tc>
                  <a:txBody>
                    <a:bodyPr/>
                    <a:lstStyle/>
                    <a:p>
                      <a:pPr algn="ctr"/>
                      <a:r>
                        <a:rPr lang="en-US" sz="1600" b="1" dirty="0">
                          <a:solidFill>
                            <a:schemeClr val="tx1"/>
                          </a:solidFill>
                        </a:rPr>
                        <a:t>TOTAL EXPENSES</a:t>
                      </a:r>
                    </a:p>
                  </a:txBody>
                  <a:tcPr>
                    <a:solidFill>
                      <a:schemeClr val="accent2">
                        <a:lumMod val="20000"/>
                        <a:lumOff val="80000"/>
                      </a:schemeClr>
                    </a:solidFill>
                  </a:tcPr>
                </a:tc>
                <a:tc>
                  <a:txBody>
                    <a:bodyPr/>
                    <a:lstStyle/>
                    <a:p>
                      <a:pPr algn="ctr"/>
                      <a:r>
                        <a:rPr lang="en-US" sz="1600" b="1" dirty="0">
                          <a:solidFill>
                            <a:schemeClr val="tx1"/>
                          </a:solidFill>
                        </a:rPr>
                        <a:t>$  58,001.83</a:t>
                      </a:r>
                    </a:p>
                  </a:txBody>
                  <a:tcPr>
                    <a:solidFill>
                      <a:schemeClr val="accent2">
                        <a:lumMod val="20000"/>
                        <a:lumOff val="80000"/>
                      </a:schemeClr>
                    </a:solidFill>
                  </a:tcPr>
                </a:tc>
                <a:extLst>
                  <a:ext uri="{0D108BD9-81ED-4DB2-BD59-A6C34878D82A}">
                    <a16:rowId xmlns:a16="http://schemas.microsoft.com/office/drawing/2014/main" val="2867729458"/>
                  </a:ext>
                </a:extLst>
              </a:tr>
              <a:tr h="370840">
                <a:tc>
                  <a:txBody>
                    <a:bodyPr/>
                    <a:lstStyle/>
                    <a:p>
                      <a:pPr algn="ctr"/>
                      <a:r>
                        <a:rPr lang="en-US" sz="1600" b="1" dirty="0">
                          <a:solidFill>
                            <a:schemeClr val="tx1"/>
                          </a:solidFill>
                        </a:rPr>
                        <a:t>NET</a:t>
                      </a:r>
                    </a:p>
                  </a:txBody>
                  <a:tcPr>
                    <a:solidFill>
                      <a:schemeClr val="accent4">
                        <a:lumMod val="20000"/>
                        <a:lumOff val="80000"/>
                      </a:schemeClr>
                    </a:solidFill>
                  </a:tcPr>
                </a:tc>
                <a:tc>
                  <a:txBody>
                    <a:bodyPr/>
                    <a:lstStyle/>
                    <a:p>
                      <a:pPr algn="ctr"/>
                      <a:r>
                        <a:rPr lang="en-US" sz="1600" b="1" dirty="0">
                          <a:solidFill>
                            <a:schemeClr val="tx1"/>
                          </a:solidFill>
                        </a:rPr>
                        <a:t>$ 54,206.54</a:t>
                      </a:r>
                    </a:p>
                  </a:txBody>
                  <a:tcPr>
                    <a:solidFill>
                      <a:schemeClr val="accent4">
                        <a:lumMod val="20000"/>
                        <a:lumOff val="80000"/>
                      </a:schemeClr>
                    </a:solidFill>
                  </a:tcPr>
                </a:tc>
                <a:extLst>
                  <a:ext uri="{0D108BD9-81ED-4DB2-BD59-A6C34878D82A}">
                    <a16:rowId xmlns:a16="http://schemas.microsoft.com/office/drawing/2014/main" val="1447242816"/>
                  </a:ext>
                </a:extLst>
              </a:tr>
            </a:tbl>
          </a:graphicData>
        </a:graphic>
      </p:graphicFrame>
      <p:sp>
        <p:nvSpPr>
          <p:cNvPr id="8" name="TextBox 7">
            <a:extLst>
              <a:ext uri="{FF2B5EF4-FFF2-40B4-BE49-F238E27FC236}">
                <a16:creationId xmlns:a16="http://schemas.microsoft.com/office/drawing/2014/main" id="{6582CBFA-74FE-632B-09EE-EF0466A3401A}"/>
              </a:ext>
            </a:extLst>
          </p:cNvPr>
          <p:cNvSpPr txBox="1"/>
          <p:nvPr/>
        </p:nvSpPr>
        <p:spPr>
          <a:xfrm>
            <a:off x="6733311" y="2140891"/>
            <a:ext cx="4119418" cy="565348"/>
          </a:xfrm>
          <a:prstGeom prst="rect">
            <a:avLst/>
          </a:prstGeom>
          <a:noFill/>
        </p:spPr>
        <p:txBody>
          <a:bodyPr wrap="square">
            <a:spAutoFit/>
          </a:bodyPr>
          <a:lstStyle/>
          <a:p>
            <a:pPr algn="ctr">
              <a:lnSpc>
                <a:spcPct val="140000"/>
              </a:lnSpc>
            </a:pPr>
            <a:r>
              <a:rPr lang="en-US" altLang="en-US" sz="2400" b="1" dirty="0">
                <a:solidFill>
                  <a:srgbClr val="00B050"/>
                </a:solidFill>
              </a:rPr>
              <a:t>Expense by Category</a:t>
            </a:r>
          </a:p>
        </p:txBody>
      </p:sp>
      <p:graphicFrame>
        <p:nvGraphicFramePr>
          <p:cNvPr id="9" name="Table 8">
            <a:extLst>
              <a:ext uri="{FF2B5EF4-FFF2-40B4-BE49-F238E27FC236}">
                <a16:creationId xmlns:a16="http://schemas.microsoft.com/office/drawing/2014/main" id="{F149BF70-0CE4-B093-2C27-E70A896960FF}"/>
              </a:ext>
            </a:extLst>
          </p:cNvPr>
          <p:cNvGraphicFramePr>
            <a:graphicFrameLocks noGrp="1"/>
          </p:cNvGraphicFramePr>
          <p:nvPr>
            <p:extLst>
              <p:ext uri="{D42A27DB-BD31-4B8C-83A1-F6EECF244321}">
                <p14:modId xmlns:p14="http://schemas.microsoft.com/office/powerpoint/2010/main" val="2362487969"/>
              </p:ext>
            </p:extLst>
          </p:nvPr>
        </p:nvGraphicFramePr>
        <p:xfrm>
          <a:off x="6381021" y="2823947"/>
          <a:ext cx="4633343" cy="741680"/>
        </p:xfrm>
        <a:graphic>
          <a:graphicData uri="http://schemas.openxmlformats.org/drawingml/2006/table">
            <a:tbl>
              <a:tblPr firstRow="1" bandRow="1">
                <a:tableStyleId>{5C22544A-7EE6-4342-B048-85BDC9FD1C3A}</a:tableStyleId>
              </a:tblPr>
              <a:tblGrid>
                <a:gridCol w="2864579">
                  <a:extLst>
                    <a:ext uri="{9D8B030D-6E8A-4147-A177-3AD203B41FA5}">
                      <a16:colId xmlns:a16="http://schemas.microsoft.com/office/drawing/2014/main" val="1753970013"/>
                    </a:ext>
                  </a:extLst>
                </a:gridCol>
                <a:gridCol w="1768764">
                  <a:extLst>
                    <a:ext uri="{9D8B030D-6E8A-4147-A177-3AD203B41FA5}">
                      <a16:colId xmlns:a16="http://schemas.microsoft.com/office/drawing/2014/main" val="3066550897"/>
                    </a:ext>
                  </a:extLst>
                </a:gridCol>
              </a:tblGrid>
              <a:tr h="370840">
                <a:tc>
                  <a:txBody>
                    <a:bodyPr/>
                    <a:lstStyle/>
                    <a:p>
                      <a:pPr algn="ctr"/>
                      <a:r>
                        <a:rPr lang="en-US" sz="1600" dirty="0">
                          <a:solidFill>
                            <a:schemeClr val="tx1"/>
                          </a:solidFill>
                        </a:rPr>
                        <a:t>GCCF</a:t>
                      </a:r>
                    </a:p>
                  </a:txBody>
                  <a:tcPr>
                    <a:solidFill>
                      <a:schemeClr val="accent4">
                        <a:lumMod val="20000"/>
                        <a:lumOff val="80000"/>
                      </a:schemeClr>
                    </a:solidFill>
                  </a:tcPr>
                </a:tc>
                <a:tc>
                  <a:txBody>
                    <a:bodyPr/>
                    <a:lstStyle/>
                    <a:p>
                      <a:pPr algn="ctr"/>
                      <a:r>
                        <a:rPr lang="en-US" sz="1600" b="1" dirty="0">
                          <a:solidFill>
                            <a:schemeClr val="tx1"/>
                          </a:solidFill>
                        </a:rPr>
                        <a:t>$  3,577.81</a:t>
                      </a:r>
                    </a:p>
                  </a:txBody>
                  <a:tcPr>
                    <a:solidFill>
                      <a:schemeClr val="accent4">
                        <a:lumMod val="20000"/>
                        <a:lumOff val="80000"/>
                      </a:schemeClr>
                    </a:solidFill>
                  </a:tcPr>
                </a:tc>
                <a:extLst>
                  <a:ext uri="{0D108BD9-81ED-4DB2-BD59-A6C34878D82A}">
                    <a16:rowId xmlns:a16="http://schemas.microsoft.com/office/drawing/2014/main" val="62214809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All Other </a:t>
                      </a:r>
                    </a:p>
                  </a:txBody>
                  <a:tcPr>
                    <a:solidFill>
                      <a:schemeClr val="accent2">
                        <a:lumMod val="20000"/>
                        <a:lumOff val="80000"/>
                      </a:schemeClr>
                    </a:solidFill>
                  </a:tcPr>
                </a:tc>
                <a:tc>
                  <a:txBody>
                    <a:bodyPr/>
                    <a:lstStyle/>
                    <a:p>
                      <a:pPr algn="ctr"/>
                      <a:r>
                        <a:rPr lang="en-US" sz="1600" b="1" dirty="0">
                          <a:solidFill>
                            <a:schemeClr val="tx1"/>
                          </a:solidFill>
                        </a:rPr>
                        <a:t>$ 54,424.02</a:t>
                      </a:r>
                    </a:p>
                  </a:txBody>
                  <a:tcPr>
                    <a:solidFill>
                      <a:schemeClr val="accent2">
                        <a:lumMod val="20000"/>
                        <a:lumOff val="80000"/>
                      </a:schemeClr>
                    </a:solidFill>
                  </a:tcPr>
                </a:tc>
                <a:extLst>
                  <a:ext uri="{0D108BD9-81ED-4DB2-BD59-A6C34878D82A}">
                    <a16:rowId xmlns:a16="http://schemas.microsoft.com/office/drawing/2014/main" val="3425444304"/>
                  </a:ext>
                </a:extLst>
              </a:tr>
            </a:tbl>
          </a:graphicData>
        </a:graphic>
      </p:graphicFrame>
      <p:sp>
        <p:nvSpPr>
          <p:cNvPr id="3" name="TextBox 2">
            <a:extLst>
              <a:ext uri="{FF2B5EF4-FFF2-40B4-BE49-F238E27FC236}">
                <a16:creationId xmlns:a16="http://schemas.microsoft.com/office/drawing/2014/main" id="{E1097778-5687-AA0A-051C-0C6B84AFA413}"/>
              </a:ext>
            </a:extLst>
          </p:cNvPr>
          <p:cNvSpPr txBox="1"/>
          <p:nvPr/>
        </p:nvSpPr>
        <p:spPr>
          <a:xfrm>
            <a:off x="2050473" y="559880"/>
            <a:ext cx="5116945" cy="1015663"/>
          </a:xfrm>
          <a:prstGeom prst="rect">
            <a:avLst/>
          </a:prstGeom>
          <a:noFill/>
        </p:spPr>
        <p:txBody>
          <a:bodyPr wrap="square">
            <a:spAutoFit/>
          </a:bodyPr>
          <a:lstStyle/>
          <a:p>
            <a:pPr algn="ctr"/>
            <a:r>
              <a:rPr lang="en-US" altLang="en-US" sz="3600" b="1" dirty="0">
                <a:solidFill>
                  <a:srgbClr val="00B050"/>
                </a:solidFill>
              </a:rPr>
              <a:t>Financial Report</a:t>
            </a:r>
          </a:p>
          <a:p>
            <a:pPr algn="ctr"/>
            <a:r>
              <a:rPr lang="en-US" altLang="en-US" sz="2400" b="1" dirty="0">
                <a:solidFill>
                  <a:srgbClr val="00B050"/>
                </a:solidFill>
              </a:rPr>
              <a:t>Combined</a:t>
            </a:r>
          </a:p>
        </p:txBody>
      </p:sp>
    </p:spTree>
    <p:extLst>
      <p:ext uri="{BB962C8B-B14F-4D97-AF65-F5344CB8AC3E}">
        <p14:creationId xmlns:p14="http://schemas.microsoft.com/office/powerpoint/2010/main" val="2186193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766618" y="2468880"/>
            <a:ext cx="9984509" cy="1577483"/>
          </a:xfrm>
          <a:prstGeom prst="rect">
            <a:avLst/>
          </a:prstGeom>
          <a:noFill/>
        </p:spPr>
        <p:txBody>
          <a:bodyPr wrap="square">
            <a:spAutoFit/>
          </a:bodyPr>
          <a:lstStyle/>
          <a:p>
            <a:pPr algn="ctr">
              <a:lnSpc>
                <a:spcPct val="140000"/>
              </a:lnSpc>
            </a:pPr>
            <a:r>
              <a:rPr lang="en-US" altLang="en-US" sz="3600" b="1" dirty="0">
                <a:solidFill>
                  <a:srgbClr val="00B050"/>
                </a:solidFill>
              </a:rPr>
              <a:t>Membership</a:t>
            </a:r>
          </a:p>
          <a:p>
            <a:pPr algn="ctr">
              <a:lnSpc>
                <a:spcPct val="140000"/>
              </a:lnSpc>
            </a:pPr>
            <a:r>
              <a:rPr lang="en-US" altLang="en-US" sz="3600" b="1" dirty="0">
                <a:solidFill>
                  <a:srgbClr val="00B050"/>
                </a:solidFill>
              </a:rPr>
              <a:t>Maria Rinaldo - Membership Committee Chair</a:t>
            </a:r>
          </a:p>
        </p:txBody>
      </p:sp>
    </p:spTree>
    <p:extLst>
      <p:ext uri="{BB962C8B-B14F-4D97-AF65-F5344CB8AC3E}">
        <p14:creationId xmlns:p14="http://schemas.microsoft.com/office/powerpoint/2010/main" val="1378109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2613891" y="1554480"/>
            <a:ext cx="5201641" cy="801886"/>
          </a:xfrm>
          <a:prstGeom prst="rect">
            <a:avLst/>
          </a:prstGeom>
          <a:noFill/>
        </p:spPr>
        <p:txBody>
          <a:bodyPr wrap="square">
            <a:spAutoFit/>
          </a:bodyPr>
          <a:lstStyle/>
          <a:p>
            <a:pPr algn="ctr">
              <a:lnSpc>
                <a:spcPct val="140000"/>
              </a:lnSpc>
            </a:pPr>
            <a:r>
              <a:rPr lang="en-US" altLang="en-US" sz="3600" b="1" dirty="0">
                <a:solidFill>
                  <a:srgbClr val="00B050"/>
                </a:solidFill>
              </a:rPr>
              <a:t>Membership</a:t>
            </a:r>
          </a:p>
        </p:txBody>
      </p:sp>
      <p:sp>
        <p:nvSpPr>
          <p:cNvPr id="2" name="TextBox 1">
            <a:extLst>
              <a:ext uri="{FF2B5EF4-FFF2-40B4-BE49-F238E27FC236}">
                <a16:creationId xmlns:a16="http://schemas.microsoft.com/office/drawing/2014/main" id="{B17F96F1-F2E6-39E2-3591-A226AC1A891F}"/>
              </a:ext>
            </a:extLst>
          </p:cNvPr>
          <p:cNvSpPr txBox="1"/>
          <p:nvPr/>
        </p:nvSpPr>
        <p:spPr>
          <a:xfrm>
            <a:off x="1487055" y="2468880"/>
            <a:ext cx="7509163" cy="644215"/>
          </a:xfrm>
          <a:prstGeom prst="rect">
            <a:avLst/>
          </a:prstGeom>
          <a:noFill/>
        </p:spPr>
        <p:txBody>
          <a:bodyPr wrap="square">
            <a:spAutoFit/>
          </a:bodyPr>
          <a:lstStyle/>
          <a:p>
            <a:pPr algn="ctr">
              <a:lnSpc>
                <a:spcPct val="140000"/>
              </a:lnSpc>
            </a:pPr>
            <a:r>
              <a:rPr lang="en-US" altLang="en-US" sz="2800" b="1" dirty="0">
                <a:solidFill>
                  <a:srgbClr val="00B050"/>
                </a:solidFill>
              </a:rPr>
              <a:t>Active Member Count by Year</a:t>
            </a:r>
          </a:p>
        </p:txBody>
      </p:sp>
      <p:graphicFrame>
        <p:nvGraphicFramePr>
          <p:cNvPr id="5" name="Table 4">
            <a:extLst>
              <a:ext uri="{FF2B5EF4-FFF2-40B4-BE49-F238E27FC236}">
                <a16:creationId xmlns:a16="http://schemas.microsoft.com/office/drawing/2014/main" id="{C321E701-7148-C48A-62DF-776D94CECE8B}"/>
              </a:ext>
            </a:extLst>
          </p:cNvPr>
          <p:cNvGraphicFramePr>
            <a:graphicFrameLocks noGrp="1"/>
          </p:cNvGraphicFramePr>
          <p:nvPr>
            <p:extLst>
              <p:ext uri="{D42A27DB-BD31-4B8C-83A1-F6EECF244321}">
                <p14:modId xmlns:p14="http://schemas.microsoft.com/office/powerpoint/2010/main" val="1169783452"/>
              </p:ext>
            </p:extLst>
          </p:nvPr>
        </p:nvGraphicFramePr>
        <p:xfrm>
          <a:off x="2789382" y="3429000"/>
          <a:ext cx="5026151" cy="2072640"/>
        </p:xfrm>
        <a:graphic>
          <a:graphicData uri="http://schemas.openxmlformats.org/drawingml/2006/table">
            <a:tbl>
              <a:tblPr firstRow="1" bandRow="1">
                <a:tableStyleId>{5C22544A-7EE6-4342-B048-85BDC9FD1C3A}</a:tableStyleId>
              </a:tblPr>
              <a:tblGrid>
                <a:gridCol w="2789382">
                  <a:extLst>
                    <a:ext uri="{9D8B030D-6E8A-4147-A177-3AD203B41FA5}">
                      <a16:colId xmlns:a16="http://schemas.microsoft.com/office/drawing/2014/main" val="1753970013"/>
                    </a:ext>
                  </a:extLst>
                </a:gridCol>
                <a:gridCol w="2236769">
                  <a:extLst>
                    <a:ext uri="{9D8B030D-6E8A-4147-A177-3AD203B41FA5}">
                      <a16:colId xmlns:a16="http://schemas.microsoft.com/office/drawing/2014/main" val="3066550897"/>
                    </a:ext>
                  </a:extLst>
                </a:gridCol>
              </a:tblGrid>
              <a:tr h="370840">
                <a:tc>
                  <a:txBody>
                    <a:bodyPr/>
                    <a:lstStyle/>
                    <a:p>
                      <a:pPr algn="ctr"/>
                      <a:r>
                        <a:rPr lang="en-US" sz="2800" dirty="0">
                          <a:solidFill>
                            <a:schemeClr val="tx1"/>
                          </a:solidFill>
                        </a:rPr>
                        <a:t>Calendar Year</a:t>
                      </a:r>
                    </a:p>
                  </a:txBody>
                  <a:tcPr>
                    <a:solidFill>
                      <a:schemeClr val="tx2">
                        <a:lumMod val="10000"/>
                        <a:lumOff val="90000"/>
                      </a:schemeClr>
                    </a:solidFill>
                  </a:tcPr>
                </a:tc>
                <a:tc>
                  <a:txBody>
                    <a:bodyPr/>
                    <a:lstStyle/>
                    <a:p>
                      <a:pPr algn="ctr"/>
                      <a:r>
                        <a:rPr lang="en-US" sz="2800" dirty="0">
                          <a:solidFill>
                            <a:schemeClr val="tx1"/>
                          </a:solidFill>
                        </a:rPr>
                        <a:t>Members</a:t>
                      </a:r>
                    </a:p>
                  </a:txBody>
                  <a:tcPr>
                    <a:solidFill>
                      <a:schemeClr val="tx2">
                        <a:lumMod val="10000"/>
                        <a:lumOff val="90000"/>
                      </a:schemeClr>
                    </a:solidFill>
                  </a:tcPr>
                </a:tc>
                <a:extLst>
                  <a:ext uri="{0D108BD9-81ED-4DB2-BD59-A6C34878D82A}">
                    <a16:rowId xmlns:a16="http://schemas.microsoft.com/office/drawing/2014/main" val="622148092"/>
                  </a:ext>
                </a:extLst>
              </a:tr>
              <a:tr h="370840">
                <a:tc>
                  <a:txBody>
                    <a:bodyPr/>
                    <a:lstStyle/>
                    <a:p>
                      <a:pPr algn="ctr"/>
                      <a:r>
                        <a:rPr lang="en-US" sz="2800" b="1" dirty="0">
                          <a:solidFill>
                            <a:schemeClr val="tx1"/>
                          </a:solidFill>
                        </a:rPr>
                        <a:t>2022</a:t>
                      </a:r>
                    </a:p>
                  </a:txBody>
                  <a:tcPr>
                    <a:solidFill>
                      <a:schemeClr val="accent2">
                        <a:lumMod val="20000"/>
                        <a:lumOff val="80000"/>
                      </a:schemeClr>
                    </a:solidFill>
                  </a:tcPr>
                </a:tc>
                <a:tc>
                  <a:txBody>
                    <a:bodyPr/>
                    <a:lstStyle/>
                    <a:p>
                      <a:pPr algn="ctr"/>
                      <a:r>
                        <a:rPr lang="en-US" sz="2800" b="1" dirty="0">
                          <a:solidFill>
                            <a:schemeClr val="tx1"/>
                          </a:solidFill>
                        </a:rPr>
                        <a:t>197</a:t>
                      </a:r>
                    </a:p>
                  </a:txBody>
                  <a:tcPr>
                    <a:solidFill>
                      <a:schemeClr val="accent2">
                        <a:lumMod val="20000"/>
                        <a:lumOff val="80000"/>
                      </a:schemeClr>
                    </a:solidFill>
                  </a:tcPr>
                </a:tc>
                <a:extLst>
                  <a:ext uri="{0D108BD9-81ED-4DB2-BD59-A6C34878D82A}">
                    <a16:rowId xmlns:a16="http://schemas.microsoft.com/office/drawing/2014/main" val="1476285711"/>
                  </a:ext>
                </a:extLst>
              </a:tr>
              <a:tr h="370840">
                <a:tc>
                  <a:txBody>
                    <a:bodyPr/>
                    <a:lstStyle/>
                    <a:p>
                      <a:pPr algn="ctr"/>
                      <a:r>
                        <a:rPr lang="en-US" sz="2800" b="1" dirty="0">
                          <a:solidFill>
                            <a:schemeClr val="tx1"/>
                          </a:solidFill>
                        </a:rPr>
                        <a:t>2023</a:t>
                      </a:r>
                    </a:p>
                  </a:txBody>
                  <a:tcPr>
                    <a:solidFill>
                      <a:schemeClr val="tx2">
                        <a:lumMod val="10000"/>
                        <a:lumOff val="90000"/>
                      </a:schemeClr>
                    </a:solidFill>
                  </a:tcPr>
                </a:tc>
                <a:tc>
                  <a:txBody>
                    <a:bodyPr/>
                    <a:lstStyle/>
                    <a:p>
                      <a:pPr algn="ctr"/>
                      <a:r>
                        <a:rPr lang="en-US" sz="2800" b="1" dirty="0">
                          <a:solidFill>
                            <a:schemeClr val="tx1"/>
                          </a:solidFill>
                        </a:rPr>
                        <a:t>222</a:t>
                      </a:r>
                    </a:p>
                  </a:txBody>
                  <a:tcPr>
                    <a:solidFill>
                      <a:schemeClr val="tx2">
                        <a:lumMod val="10000"/>
                        <a:lumOff val="90000"/>
                      </a:schemeClr>
                    </a:solidFill>
                  </a:tcPr>
                </a:tc>
                <a:extLst>
                  <a:ext uri="{0D108BD9-81ED-4DB2-BD59-A6C34878D82A}">
                    <a16:rowId xmlns:a16="http://schemas.microsoft.com/office/drawing/2014/main" val="1560037845"/>
                  </a:ext>
                </a:extLst>
              </a:tr>
              <a:tr h="370840">
                <a:tc>
                  <a:txBody>
                    <a:bodyPr/>
                    <a:lstStyle/>
                    <a:p>
                      <a:pPr algn="ctr"/>
                      <a:r>
                        <a:rPr lang="en-US" sz="2800" b="1" dirty="0">
                          <a:solidFill>
                            <a:schemeClr val="tx1"/>
                          </a:solidFill>
                        </a:rPr>
                        <a:t>2024</a:t>
                      </a:r>
                    </a:p>
                  </a:txBody>
                  <a:tcPr>
                    <a:solidFill>
                      <a:schemeClr val="accent2">
                        <a:lumMod val="20000"/>
                        <a:lumOff val="80000"/>
                      </a:schemeClr>
                    </a:solidFill>
                  </a:tcPr>
                </a:tc>
                <a:tc>
                  <a:txBody>
                    <a:bodyPr/>
                    <a:lstStyle/>
                    <a:p>
                      <a:pPr algn="ctr"/>
                      <a:r>
                        <a:rPr lang="en-US" sz="2800" b="1" dirty="0">
                          <a:solidFill>
                            <a:schemeClr val="tx1"/>
                          </a:solidFill>
                        </a:rPr>
                        <a:t>???</a:t>
                      </a:r>
                    </a:p>
                  </a:txBody>
                  <a:tcPr>
                    <a:solidFill>
                      <a:schemeClr val="accent2">
                        <a:lumMod val="20000"/>
                        <a:lumOff val="80000"/>
                      </a:schemeClr>
                    </a:solidFill>
                  </a:tcPr>
                </a:tc>
                <a:extLst>
                  <a:ext uri="{0D108BD9-81ED-4DB2-BD59-A6C34878D82A}">
                    <a16:rowId xmlns:a16="http://schemas.microsoft.com/office/drawing/2014/main" val="3942848158"/>
                  </a:ext>
                </a:extLst>
              </a:tr>
            </a:tbl>
          </a:graphicData>
        </a:graphic>
      </p:graphicFrame>
    </p:spTree>
    <p:extLst>
      <p:ext uri="{BB962C8B-B14F-4D97-AF65-F5344CB8AC3E}">
        <p14:creationId xmlns:p14="http://schemas.microsoft.com/office/powerpoint/2010/main" val="3428253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1630392"/>
            <a:ext cx="7783901" cy="801886"/>
          </a:xfrm>
          <a:prstGeom prst="rect">
            <a:avLst/>
          </a:prstGeom>
          <a:noFill/>
        </p:spPr>
        <p:txBody>
          <a:bodyPr wrap="square">
            <a:spAutoFit/>
          </a:bodyPr>
          <a:lstStyle/>
          <a:p>
            <a:pPr algn="ctr">
              <a:lnSpc>
                <a:spcPct val="140000"/>
              </a:lnSpc>
            </a:pPr>
            <a:r>
              <a:rPr lang="en-US" altLang="en-US" sz="3600" b="1" dirty="0">
                <a:solidFill>
                  <a:srgbClr val="00B050"/>
                </a:solidFill>
              </a:rPr>
              <a:t>Kevin Smith – R&amp;D Committee Chair</a:t>
            </a:r>
          </a:p>
        </p:txBody>
      </p:sp>
      <p:sp>
        <p:nvSpPr>
          <p:cNvPr id="2" name="TextBox 1">
            <a:extLst>
              <a:ext uri="{FF2B5EF4-FFF2-40B4-BE49-F238E27FC236}">
                <a16:creationId xmlns:a16="http://schemas.microsoft.com/office/drawing/2014/main" id="{B8B3FB3C-6DC6-636C-9C00-52F921F57058}"/>
              </a:ext>
            </a:extLst>
          </p:cNvPr>
          <p:cNvSpPr txBox="1"/>
          <p:nvPr/>
        </p:nvSpPr>
        <p:spPr>
          <a:xfrm>
            <a:off x="3360315" y="2432278"/>
            <a:ext cx="4323620" cy="3108543"/>
          </a:xfrm>
          <a:prstGeom prst="rect">
            <a:avLst/>
          </a:prstGeom>
          <a:noFill/>
        </p:spPr>
        <p:txBody>
          <a:bodyPr wrap="none" rtlCol="0">
            <a:spAutoFit/>
          </a:bodyPr>
          <a:lstStyle/>
          <a:p>
            <a:r>
              <a:rPr lang="en-US" sz="2800" dirty="0"/>
              <a:t>Six Major Projects in 2023</a:t>
            </a:r>
          </a:p>
          <a:p>
            <a:pPr marL="1200150" lvl="1" indent="-742950">
              <a:buFont typeface="+mj-lt"/>
              <a:buAutoNum type="arabicPeriod"/>
            </a:pPr>
            <a:r>
              <a:rPr lang="en-US" sz="2800" dirty="0"/>
              <a:t>Vogues Concert</a:t>
            </a:r>
          </a:p>
          <a:p>
            <a:pPr marL="1200150" lvl="1" indent="-742950">
              <a:buFont typeface="+mj-lt"/>
              <a:buAutoNum type="arabicPeriod"/>
            </a:pPr>
            <a:r>
              <a:rPr lang="en-US" sz="2800" dirty="0"/>
              <a:t>New Website</a:t>
            </a:r>
          </a:p>
          <a:p>
            <a:pPr marL="1200150" lvl="1" indent="-742950">
              <a:buFont typeface="+mj-lt"/>
              <a:buAutoNum type="arabicPeriod"/>
            </a:pPr>
            <a:r>
              <a:rPr lang="en-US" sz="2800" dirty="0"/>
              <a:t>Printed Directory</a:t>
            </a:r>
          </a:p>
          <a:p>
            <a:pPr marL="1200150" lvl="1" indent="-742950">
              <a:buFont typeface="+mj-lt"/>
              <a:buAutoNum type="arabicPeriod"/>
            </a:pPr>
            <a:r>
              <a:rPr lang="en-US" sz="2800" dirty="0"/>
              <a:t>Cookbook</a:t>
            </a:r>
          </a:p>
          <a:p>
            <a:pPr marL="1200150" lvl="1" indent="-742950">
              <a:buFont typeface="+mj-lt"/>
              <a:buAutoNum type="arabicPeriod"/>
            </a:pPr>
            <a:r>
              <a:rPr lang="en-US" sz="2800" dirty="0"/>
              <a:t>Giving Tree</a:t>
            </a:r>
          </a:p>
          <a:p>
            <a:pPr marL="1200150" lvl="1" indent="-742950">
              <a:buFont typeface="+mj-lt"/>
              <a:buAutoNum type="arabicPeriod"/>
            </a:pPr>
            <a:r>
              <a:rPr lang="en-US" sz="2800" dirty="0"/>
              <a:t>Annual Golf Outing</a:t>
            </a:r>
          </a:p>
        </p:txBody>
      </p:sp>
    </p:spTree>
    <p:extLst>
      <p:ext uri="{BB962C8B-B14F-4D97-AF65-F5344CB8AC3E}">
        <p14:creationId xmlns:p14="http://schemas.microsoft.com/office/powerpoint/2010/main" val="696687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7468298" y="45623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5232E30-D8EE-9A5C-DA30-CBF861156A4B}"/>
              </a:ext>
            </a:extLst>
          </p:cNvPr>
          <p:cNvPicPr>
            <a:picLocks noChangeAspect="1"/>
          </p:cNvPicPr>
          <p:nvPr/>
        </p:nvPicPr>
        <p:blipFill>
          <a:blip r:embed="rId3"/>
          <a:stretch>
            <a:fillRect/>
          </a:stretch>
        </p:blipFill>
        <p:spPr>
          <a:xfrm>
            <a:off x="885913" y="1331021"/>
            <a:ext cx="5589772" cy="4195958"/>
          </a:xfrm>
          <a:prstGeom prst="rect">
            <a:avLst/>
          </a:prstGeom>
        </p:spPr>
      </p:pic>
      <p:sp>
        <p:nvSpPr>
          <p:cNvPr id="5" name="TextBox 4">
            <a:extLst>
              <a:ext uri="{FF2B5EF4-FFF2-40B4-BE49-F238E27FC236}">
                <a16:creationId xmlns:a16="http://schemas.microsoft.com/office/drawing/2014/main" id="{BE1308AA-2F0A-0375-D0CF-FA40B08AF6B2}"/>
              </a:ext>
            </a:extLst>
          </p:cNvPr>
          <p:cNvSpPr txBox="1"/>
          <p:nvPr/>
        </p:nvSpPr>
        <p:spPr>
          <a:xfrm>
            <a:off x="7100955" y="2251922"/>
            <a:ext cx="4267201" cy="1571328"/>
          </a:xfrm>
          <a:prstGeom prst="rect">
            <a:avLst/>
          </a:prstGeom>
          <a:noFill/>
        </p:spPr>
        <p:txBody>
          <a:bodyPr wrap="square">
            <a:spAutoFit/>
          </a:bodyPr>
          <a:lstStyle/>
          <a:p>
            <a:pPr marL="0" marR="0" algn="ctr">
              <a:lnSpc>
                <a:spcPct val="107000"/>
              </a:lnSpc>
              <a:spcBef>
                <a:spcPts val="0"/>
              </a:spcBef>
              <a:spcAft>
                <a:spcPts val="0"/>
              </a:spcAft>
            </a:pPr>
            <a:r>
              <a:rPr lang="en-US" sz="2800" b="1" i="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The Vogues in Concert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One Night Only -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Thursday, September 14, 2023 @ 7:00pm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At the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dirty="0">
                <a:ln>
                  <a:noFill/>
                </a:ln>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North Port Performing Arts Center</a:t>
            </a:r>
            <a:endParaRPr lang="en-US" dirty="0"/>
          </a:p>
        </p:txBody>
      </p:sp>
      <p:sp>
        <p:nvSpPr>
          <p:cNvPr id="8" name="Rectangle 7">
            <a:extLst>
              <a:ext uri="{FF2B5EF4-FFF2-40B4-BE49-F238E27FC236}">
                <a16:creationId xmlns:a16="http://schemas.microsoft.com/office/drawing/2014/main" id="{87D2759B-BB38-2792-7D1D-17138B8F197C}"/>
              </a:ext>
            </a:extLst>
          </p:cNvPr>
          <p:cNvSpPr/>
          <p:nvPr/>
        </p:nvSpPr>
        <p:spPr>
          <a:xfrm>
            <a:off x="7617766" y="4215022"/>
            <a:ext cx="3233578" cy="1323439"/>
          </a:xfrm>
          <a:prstGeom prst="rect">
            <a:avLst/>
          </a:prstGeom>
          <a:noFill/>
        </p:spPr>
        <p:txBody>
          <a:bodyPr wrap="none" lIns="91440" tIns="45720" rIns="91440" bIns="45720">
            <a:spAutoFit/>
          </a:bodyPr>
          <a:lstStyle/>
          <a:p>
            <a:pPr algn="ctr"/>
            <a:r>
              <a:rPr lang="en-US"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$7,844</a:t>
            </a:r>
          </a:p>
        </p:txBody>
      </p:sp>
    </p:spTree>
    <p:extLst>
      <p:ext uri="{BB962C8B-B14F-4D97-AF65-F5344CB8AC3E}">
        <p14:creationId xmlns:p14="http://schemas.microsoft.com/office/powerpoint/2010/main" val="11063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509623" y="2468880"/>
            <a:ext cx="7525110" cy="1577483"/>
          </a:xfrm>
          <a:prstGeom prst="rect">
            <a:avLst/>
          </a:prstGeom>
          <a:noFill/>
        </p:spPr>
        <p:txBody>
          <a:bodyPr wrap="square">
            <a:spAutoFit/>
          </a:bodyPr>
          <a:lstStyle/>
          <a:p>
            <a:pPr algn="ctr">
              <a:lnSpc>
                <a:spcPct val="140000"/>
              </a:lnSpc>
            </a:pPr>
            <a:r>
              <a:rPr lang="en-US" altLang="en-US" sz="3600" b="1" dirty="0">
                <a:solidFill>
                  <a:srgbClr val="00B050"/>
                </a:solidFill>
              </a:rPr>
              <a:t>Grants</a:t>
            </a:r>
          </a:p>
          <a:p>
            <a:pPr algn="ctr">
              <a:lnSpc>
                <a:spcPct val="140000"/>
              </a:lnSpc>
            </a:pPr>
            <a:r>
              <a:rPr lang="en-US" altLang="en-US" sz="3600" b="1" dirty="0">
                <a:solidFill>
                  <a:srgbClr val="00B050"/>
                </a:solidFill>
              </a:rPr>
              <a:t>Bill Bay – Grants Committee Chair</a:t>
            </a:r>
          </a:p>
        </p:txBody>
      </p:sp>
    </p:spTree>
    <p:extLst>
      <p:ext uri="{BB962C8B-B14F-4D97-AF65-F5344CB8AC3E}">
        <p14:creationId xmlns:p14="http://schemas.microsoft.com/office/powerpoint/2010/main" val="3223663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667CF6-B55F-C6DB-15D6-94AEFFBAD5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7857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2468880"/>
            <a:ext cx="7783901" cy="1577483"/>
          </a:xfrm>
          <a:prstGeom prst="rect">
            <a:avLst/>
          </a:prstGeom>
          <a:noFill/>
        </p:spPr>
        <p:txBody>
          <a:bodyPr wrap="square">
            <a:spAutoFit/>
          </a:bodyPr>
          <a:lstStyle/>
          <a:p>
            <a:pPr algn="ctr">
              <a:lnSpc>
                <a:spcPct val="140000"/>
              </a:lnSpc>
            </a:pPr>
            <a:r>
              <a:rPr lang="en-US" altLang="en-US" sz="3600" b="1" dirty="0">
                <a:solidFill>
                  <a:srgbClr val="00B050"/>
                </a:solidFill>
              </a:rPr>
              <a:t>Resident Directory</a:t>
            </a:r>
          </a:p>
          <a:p>
            <a:pPr algn="ctr">
              <a:lnSpc>
                <a:spcPct val="140000"/>
              </a:lnSpc>
            </a:pPr>
            <a:r>
              <a:rPr lang="en-US" altLang="en-US" sz="3600" b="1" dirty="0">
                <a:solidFill>
                  <a:srgbClr val="00B050"/>
                </a:solidFill>
              </a:rPr>
              <a:t>Paul Stebing - Director</a:t>
            </a:r>
          </a:p>
        </p:txBody>
      </p:sp>
    </p:spTree>
    <p:extLst>
      <p:ext uri="{BB962C8B-B14F-4D97-AF65-F5344CB8AC3E}">
        <p14:creationId xmlns:p14="http://schemas.microsoft.com/office/powerpoint/2010/main" val="89593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976582" y="2286000"/>
            <a:ext cx="7758545" cy="3660426"/>
          </a:xfrm>
          <a:prstGeom prst="rect">
            <a:avLst/>
          </a:prstGeom>
          <a:noFill/>
        </p:spPr>
        <p:txBody>
          <a:bodyPr wrap="square">
            <a:spAutoFit/>
          </a:bodyPr>
          <a:lstStyle/>
          <a:p>
            <a:pPr>
              <a:lnSpc>
                <a:spcPct val="140000"/>
              </a:lnSpc>
            </a:pPr>
            <a:r>
              <a:rPr lang="en-US" altLang="en-US" sz="2800" b="1" dirty="0">
                <a:solidFill>
                  <a:srgbClr val="00B050"/>
                </a:solidFill>
              </a:rPr>
              <a:t>Number of advertisements  . . . . . . . . . 14</a:t>
            </a:r>
          </a:p>
          <a:p>
            <a:pPr>
              <a:lnSpc>
                <a:spcPct val="140000"/>
              </a:lnSpc>
            </a:pPr>
            <a:r>
              <a:rPr lang="en-US" altLang="en-US" sz="2800" b="1" dirty="0">
                <a:solidFill>
                  <a:srgbClr val="00B050"/>
                </a:solidFill>
              </a:rPr>
              <a:t>Ad revenue  . . . . . . . . . . . . . . . . . . . . . . . $   6,500</a:t>
            </a:r>
          </a:p>
          <a:p>
            <a:pPr>
              <a:lnSpc>
                <a:spcPct val="140000"/>
              </a:lnSpc>
            </a:pPr>
            <a:r>
              <a:rPr lang="en-US" altLang="en-US" sz="2800" b="1" dirty="0">
                <a:solidFill>
                  <a:srgbClr val="00B050"/>
                </a:solidFill>
              </a:rPr>
              <a:t>Printing cost for 800 copies . . . . . . . . . $    4,630</a:t>
            </a:r>
          </a:p>
          <a:p>
            <a:pPr>
              <a:lnSpc>
                <a:spcPct val="140000"/>
              </a:lnSpc>
            </a:pPr>
            <a:r>
              <a:rPr lang="en-US" altLang="en-US" sz="2800" b="1" dirty="0">
                <a:solidFill>
                  <a:srgbClr val="00B050"/>
                </a:solidFill>
              </a:rPr>
              <a:t>Mailing cost  (estimated)  . . . . . . . . . . . $        200</a:t>
            </a:r>
          </a:p>
          <a:p>
            <a:pPr>
              <a:lnSpc>
                <a:spcPct val="140000"/>
              </a:lnSpc>
            </a:pPr>
            <a:r>
              <a:rPr lang="en-US" altLang="en-US" sz="2800" b="1" dirty="0">
                <a:solidFill>
                  <a:srgbClr val="00B050"/>
                </a:solidFill>
              </a:rPr>
              <a:t>Profit  . . . . . . . . . . . . . . . . . . . . . . . . . . . . $    1,670</a:t>
            </a:r>
          </a:p>
          <a:p>
            <a:pPr>
              <a:lnSpc>
                <a:spcPct val="140000"/>
              </a:lnSpc>
            </a:pPr>
            <a:r>
              <a:rPr lang="en-US" altLang="en-US" sz="2800" b="1" dirty="0">
                <a:solidFill>
                  <a:srgbClr val="00B050"/>
                </a:solidFill>
              </a:rPr>
              <a:t>Potential sales of remaining copies . . $ 11,000 </a:t>
            </a:r>
          </a:p>
        </p:txBody>
      </p:sp>
      <p:sp>
        <p:nvSpPr>
          <p:cNvPr id="3" name="TextBox 2">
            <a:extLst>
              <a:ext uri="{FF2B5EF4-FFF2-40B4-BE49-F238E27FC236}">
                <a16:creationId xmlns:a16="http://schemas.microsoft.com/office/drawing/2014/main" id="{084A2210-D3AD-332E-A55B-EE590A55AE46}"/>
              </a:ext>
            </a:extLst>
          </p:cNvPr>
          <p:cNvSpPr txBox="1"/>
          <p:nvPr/>
        </p:nvSpPr>
        <p:spPr>
          <a:xfrm>
            <a:off x="2733963" y="1482568"/>
            <a:ext cx="5060657" cy="801886"/>
          </a:xfrm>
          <a:prstGeom prst="rect">
            <a:avLst/>
          </a:prstGeom>
          <a:noFill/>
        </p:spPr>
        <p:txBody>
          <a:bodyPr wrap="square">
            <a:spAutoFit/>
          </a:bodyPr>
          <a:lstStyle/>
          <a:p>
            <a:pPr algn="ctr">
              <a:lnSpc>
                <a:spcPct val="140000"/>
              </a:lnSpc>
            </a:pPr>
            <a:r>
              <a:rPr lang="en-US" altLang="en-US" sz="3600" b="1" dirty="0">
                <a:solidFill>
                  <a:srgbClr val="00B050"/>
                </a:solidFill>
              </a:rPr>
              <a:t>Resident Directory</a:t>
            </a:r>
          </a:p>
        </p:txBody>
      </p:sp>
    </p:spTree>
    <p:extLst>
      <p:ext uri="{BB962C8B-B14F-4D97-AF65-F5344CB8AC3E}">
        <p14:creationId xmlns:p14="http://schemas.microsoft.com/office/powerpoint/2010/main" val="574963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2468880"/>
            <a:ext cx="8411017" cy="1577483"/>
          </a:xfrm>
          <a:prstGeom prst="rect">
            <a:avLst/>
          </a:prstGeom>
          <a:noFill/>
        </p:spPr>
        <p:txBody>
          <a:bodyPr wrap="square">
            <a:spAutoFit/>
          </a:bodyPr>
          <a:lstStyle/>
          <a:p>
            <a:pPr algn="ctr">
              <a:lnSpc>
                <a:spcPct val="140000"/>
              </a:lnSpc>
            </a:pPr>
            <a:r>
              <a:rPr lang="en-US" altLang="en-US" sz="3600" b="1" dirty="0">
                <a:solidFill>
                  <a:srgbClr val="00B050"/>
                </a:solidFill>
              </a:rPr>
              <a:t>Cookbook</a:t>
            </a:r>
          </a:p>
          <a:p>
            <a:pPr algn="ctr">
              <a:lnSpc>
                <a:spcPct val="140000"/>
              </a:lnSpc>
            </a:pPr>
            <a:r>
              <a:rPr lang="en-US" altLang="en-US" sz="3600" b="1" dirty="0">
                <a:solidFill>
                  <a:srgbClr val="00B050"/>
                </a:solidFill>
              </a:rPr>
              <a:t>Deanne Siddal - Vice President</a:t>
            </a:r>
          </a:p>
        </p:txBody>
      </p:sp>
    </p:spTree>
    <p:extLst>
      <p:ext uri="{BB962C8B-B14F-4D97-AF65-F5344CB8AC3E}">
        <p14:creationId xmlns:p14="http://schemas.microsoft.com/office/powerpoint/2010/main" val="3871524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431986" y="2468880"/>
            <a:ext cx="9463176" cy="2353080"/>
          </a:xfrm>
          <a:prstGeom prst="rect">
            <a:avLst/>
          </a:prstGeom>
          <a:noFill/>
        </p:spPr>
        <p:txBody>
          <a:bodyPr wrap="square">
            <a:spAutoFit/>
          </a:bodyPr>
          <a:lstStyle/>
          <a:p>
            <a:pPr algn="ctr">
              <a:lnSpc>
                <a:spcPct val="140000"/>
              </a:lnSpc>
            </a:pPr>
            <a:r>
              <a:rPr lang="en-US" altLang="en-US" sz="3600" b="1" dirty="0">
                <a:solidFill>
                  <a:srgbClr val="00B050"/>
                </a:solidFill>
              </a:rPr>
              <a:t>Giving Tree</a:t>
            </a:r>
          </a:p>
          <a:p>
            <a:pPr algn="ctr">
              <a:lnSpc>
                <a:spcPct val="140000"/>
              </a:lnSpc>
            </a:pPr>
            <a:r>
              <a:rPr lang="en-US" altLang="en-US" sz="3600" b="1" dirty="0">
                <a:solidFill>
                  <a:srgbClr val="00B050"/>
                </a:solidFill>
              </a:rPr>
              <a:t>Ona Lee Swain, Patty Wegener</a:t>
            </a:r>
          </a:p>
          <a:p>
            <a:pPr algn="ctr">
              <a:lnSpc>
                <a:spcPct val="140000"/>
              </a:lnSpc>
            </a:pPr>
            <a:r>
              <a:rPr lang="en-US" altLang="en-US" sz="3600" b="1" dirty="0">
                <a:solidFill>
                  <a:srgbClr val="00B050"/>
                </a:solidFill>
              </a:rPr>
              <a:t>Community Services Committee Co-Chairs</a:t>
            </a:r>
          </a:p>
        </p:txBody>
      </p:sp>
    </p:spTree>
    <p:extLst>
      <p:ext uri="{BB962C8B-B14F-4D97-AF65-F5344CB8AC3E}">
        <p14:creationId xmlns:p14="http://schemas.microsoft.com/office/powerpoint/2010/main" val="1104748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2924354" y="1701130"/>
            <a:ext cx="4917057" cy="801886"/>
          </a:xfrm>
          <a:prstGeom prst="rect">
            <a:avLst/>
          </a:prstGeom>
          <a:noFill/>
        </p:spPr>
        <p:txBody>
          <a:bodyPr wrap="square">
            <a:spAutoFit/>
          </a:bodyPr>
          <a:lstStyle/>
          <a:p>
            <a:pPr algn="ctr">
              <a:lnSpc>
                <a:spcPct val="140000"/>
              </a:lnSpc>
            </a:pPr>
            <a:r>
              <a:rPr lang="en-US" altLang="en-US" sz="3600" b="1" dirty="0">
                <a:solidFill>
                  <a:srgbClr val="00B050"/>
                </a:solidFill>
              </a:rPr>
              <a:t>Giving Tree</a:t>
            </a:r>
          </a:p>
        </p:txBody>
      </p:sp>
      <p:sp>
        <p:nvSpPr>
          <p:cNvPr id="2" name="TextBox 1">
            <a:extLst>
              <a:ext uri="{FF2B5EF4-FFF2-40B4-BE49-F238E27FC236}">
                <a16:creationId xmlns:a16="http://schemas.microsoft.com/office/drawing/2014/main" id="{2CCF9C3D-7A27-5B5E-9131-7314B21DC027}"/>
              </a:ext>
            </a:extLst>
          </p:cNvPr>
          <p:cNvSpPr txBox="1"/>
          <p:nvPr/>
        </p:nvSpPr>
        <p:spPr>
          <a:xfrm>
            <a:off x="1647646" y="2702928"/>
            <a:ext cx="7668883" cy="2453942"/>
          </a:xfrm>
          <a:prstGeom prst="rect">
            <a:avLst/>
          </a:prstGeom>
          <a:noFill/>
        </p:spPr>
        <p:txBody>
          <a:bodyPr wrap="square">
            <a:spAutoFit/>
          </a:bodyPr>
          <a:lstStyle/>
          <a:p>
            <a:pPr algn="ctr">
              <a:lnSpc>
                <a:spcPct val="140000"/>
              </a:lnSpc>
            </a:pPr>
            <a:r>
              <a:rPr lang="en-US" altLang="en-US" sz="2800" b="1" dirty="0">
                <a:solidFill>
                  <a:srgbClr val="00B050"/>
                </a:solidFill>
              </a:rPr>
              <a:t>225 gifts were given to …</a:t>
            </a:r>
          </a:p>
          <a:p>
            <a:pPr algn="ctr">
              <a:lnSpc>
                <a:spcPct val="140000"/>
              </a:lnSpc>
            </a:pPr>
            <a:r>
              <a:rPr lang="en-US" altLang="en-US" sz="2800" b="1" dirty="0">
                <a:solidFill>
                  <a:srgbClr val="00B050"/>
                </a:solidFill>
              </a:rPr>
              <a:t>75 children from 27 families </a:t>
            </a:r>
          </a:p>
          <a:p>
            <a:pPr algn="ctr">
              <a:lnSpc>
                <a:spcPct val="140000"/>
              </a:lnSpc>
            </a:pPr>
            <a:r>
              <a:rPr lang="en-US" altLang="en-US" sz="2800" b="1" dirty="0">
                <a:solidFill>
                  <a:srgbClr val="00B050"/>
                </a:solidFill>
              </a:rPr>
              <a:t>Special thanks to …</a:t>
            </a:r>
          </a:p>
          <a:p>
            <a:pPr algn="ctr">
              <a:lnSpc>
                <a:spcPct val="140000"/>
              </a:lnSpc>
            </a:pPr>
            <a:r>
              <a:rPr lang="en-US" altLang="en-US" sz="2800" b="1" dirty="0">
                <a:solidFill>
                  <a:srgbClr val="00B050"/>
                </a:solidFill>
              </a:rPr>
              <a:t>Kathie Boccagna and her group of volunteers</a:t>
            </a:r>
          </a:p>
        </p:txBody>
      </p:sp>
    </p:spTree>
    <p:extLst>
      <p:ext uri="{BB962C8B-B14F-4D97-AF65-F5344CB8AC3E}">
        <p14:creationId xmlns:p14="http://schemas.microsoft.com/office/powerpoint/2010/main" val="1218864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2468880"/>
            <a:ext cx="7783901" cy="1577483"/>
          </a:xfrm>
          <a:prstGeom prst="rect">
            <a:avLst/>
          </a:prstGeom>
          <a:noFill/>
        </p:spPr>
        <p:txBody>
          <a:bodyPr wrap="square">
            <a:spAutoFit/>
          </a:bodyPr>
          <a:lstStyle/>
          <a:p>
            <a:pPr algn="ctr">
              <a:lnSpc>
                <a:spcPct val="140000"/>
              </a:lnSpc>
            </a:pPr>
            <a:r>
              <a:rPr lang="en-US" altLang="en-US" sz="3600" b="1" dirty="0">
                <a:solidFill>
                  <a:srgbClr val="00B050"/>
                </a:solidFill>
              </a:rPr>
              <a:t>Golf Outing</a:t>
            </a:r>
          </a:p>
          <a:p>
            <a:pPr algn="ctr">
              <a:lnSpc>
                <a:spcPct val="140000"/>
              </a:lnSpc>
            </a:pPr>
            <a:r>
              <a:rPr lang="en-US" altLang="en-US" sz="3600" b="1" dirty="0">
                <a:solidFill>
                  <a:srgbClr val="00B050"/>
                </a:solidFill>
              </a:rPr>
              <a:t>Roy Munnelly - President</a:t>
            </a:r>
          </a:p>
        </p:txBody>
      </p:sp>
    </p:spTree>
    <p:extLst>
      <p:ext uri="{BB962C8B-B14F-4D97-AF65-F5344CB8AC3E}">
        <p14:creationId xmlns:p14="http://schemas.microsoft.com/office/powerpoint/2010/main" val="2657254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2468880"/>
            <a:ext cx="7783901" cy="1577483"/>
          </a:xfrm>
          <a:prstGeom prst="rect">
            <a:avLst/>
          </a:prstGeom>
          <a:noFill/>
        </p:spPr>
        <p:txBody>
          <a:bodyPr wrap="square">
            <a:spAutoFit/>
          </a:bodyPr>
          <a:lstStyle/>
          <a:p>
            <a:pPr algn="ctr">
              <a:lnSpc>
                <a:spcPct val="140000"/>
              </a:lnSpc>
            </a:pPr>
            <a:r>
              <a:rPr lang="en-US" altLang="en-US" sz="3600" b="1" dirty="0">
                <a:solidFill>
                  <a:srgbClr val="00B050"/>
                </a:solidFill>
              </a:rPr>
              <a:t>2024 Planned Activity</a:t>
            </a:r>
          </a:p>
          <a:p>
            <a:pPr algn="ctr">
              <a:lnSpc>
                <a:spcPct val="140000"/>
              </a:lnSpc>
            </a:pPr>
            <a:r>
              <a:rPr lang="en-US" altLang="en-US" sz="3600" b="1" dirty="0">
                <a:solidFill>
                  <a:srgbClr val="00B050"/>
                </a:solidFill>
              </a:rPr>
              <a:t>Roy Munnelly - President</a:t>
            </a:r>
          </a:p>
        </p:txBody>
      </p:sp>
    </p:spTree>
    <p:extLst>
      <p:ext uri="{BB962C8B-B14F-4D97-AF65-F5344CB8AC3E}">
        <p14:creationId xmlns:p14="http://schemas.microsoft.com/office/powerpoint/2010/main" val="3586595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2280249" y="1737360"/>
            <a:ext cx="6170763" cy="731520"/>
          </a:xfrm>
          <a:prstGeom prst="rect">
            <a:avLst/>
          </a:prstGeom>
          <a:noFill/>
        </p:spPr>
        <p:txBody>
          <a:bodyPr wrap="square">
            <a:spAutoFit/>
          </a:bodyPr>
          <a:lstStyle/>
          <a:p>
            <a:pPr algn="ctr">
              <a:lnSpc>
                <a:spcPct val="140000"/>
              </a:lnSpc>
            </a:pPr>
            <a:r>
              <a:rPr lang="en-US" altLang="en-US" sz="3600" b="1" dirty="0">
                <a:solidFill>
                  <a:srgbClr val="00B050"/>
                </a:solidFill>
              </a:rPr>
              <a:t>2024 Planned Activity</a:t>
            </a:r>
          </a:p>
        </p:txBody>
      </p:sp>
      <p:sp>
        <p:nvSpPr>
          <p:cNvPr id="3" name="TextBox 2">
            <a:extLst>
              <a:ext uri="{FF2B5EF4-FFF2-40B4-BE49-F238E27FC236}">
                <a16:creationId xmlns:a16="http://schemas.microsoft.com/office/drawing/2014/main" id="{E3F3EFFF-D0FB-D844-3F4D-1B1B67625691}"/>
              </a:ext>
            </a:extLst>
          </p:cNvPr>
          <p:cNvSpPr txBox="1"/>
          <p:nvPr/>
        </p:nvSpPr>
        <p:spPr>
          <a:xfrm>
            <a:off x="1328468" y="2468880"/>
            <a:ext cx="8583283" cy="3057184"/>
          </a:xfrm>
          <a:prstGeom prst="rect">
            <a:avLst/>
          </a:prstGeom>
          <a:noFill/>
        </p:spPr>
        <p:txBody>
          <a:bodyPr wrap="square">
            <a:spAutoFit/>
          </a:bodyPr>
          <a:lstStyle/>
          <a:p>
            <a:pPr algn="ctr">
              <a:lnSpc>
                <a:spcPct val="140000"/>
              </a:lnSpc>
            </a:pPr>
            <a:r>
              <a:rPr lang="en-US" altLang="en-US" sz="2800" b="1" dirty="0">
                <a:solidFill>
                  <a:srgbClr val="00B050"/>
                </a:solidFill>
              </a:rPr>
              <a:t>Pursue corporate donors due to 501(c)(3) status</a:t>
            </a:r>
          </a:p>
          <a:p>
            <a:pPr algn="ctr">
              <a:lnSpc>
                <a:spcPct val="140000"/>
              </a:lnSpc>
            </a:pPr>
            <a:r>
              <a:rPr lang="en-US" altLang="en-US" sz="2800" b="1" dirty="0">
                <a:solidFill>
                  <a:srgbClr val="00B050"/>
                </a:solidFill>
              </a:rPr>
              <a:t>Enhanced internet presence via new website</a:t>
            </a:r>
          </a:p>
          <a:p>
            <a:pPr algn="ctr">
              <a:lnSpc>
                <a:spcPct val="140000"/>
              </a:lnSpc>
            </a:pPr>
            <a:r>
              <a:rPr lang="en-US" altLang="en-US" sz="2800" b="1" dirty="0">
                <a:solidFill>
                  <a:srgbClr val="00B050"/>
                </a:solidFill>
              </a:rPr>
              <a:t>Membership drive</a:t>
            </a:r>
          </a:p>
          <a:p>
            <a:pPr algn="ctr">
              <a:lnSpc>
                <a:spcPct val="140000"/>
              </a:lnSpc>
            </a:pPr>
            <a:r>
              <a:rPr lang="en-US" altLang="en-US" sz="2800" b="1" dirty="0">
                <a:solidFill>
                  <a:srgbClr val="00B050"/>
                </a:solidFill>
              </a:rPr>
              <a:t>Golf Outing</a:t>
            </a:r>
          </a:p>
          <a:p>
            <a:pPr algn="ctr">
              <a:lnSpc>
                <a:spcPct val="140000"/>
              </a:lnSpc>
            </a:pPr>
            <a:r>
              <a:rPr lang="en-US" altLang="en-US" sz="2800" b="1" dirty="0">
                <a:solidFill>
                  <a:srgbClr val="00B050"/>
                </a:solidFill>
              </a:rPr>
              <a:t>Giving Tree</a:t>
            </a:r>
          </a:p>
        </p:txBody>
      </p:sp>
    </p:spTree>
    <p:extLst>
      <p:ext uri="{BB962C8B-B14F-4D97-AF65-F5344CB8AC3E}">
        <p14:creationId xmlns:p14="http://schemas.microsoft.com/office/powerpoint/2010/main" val="1263118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2468880"/>
            <a:ext cx="7783901" cy="1577483"/>
          </a:xfrm>
          <a:prstGeom prst="rect">
            <a:avLst/>
          </a:prstGeom>
          <a:noFill/>
        </p:spPr>
        <p:txBody>
          <a:bodyPr wrap="square">
            <a:spAutoFit/>
          </a:bodyPr>
          <a:lstStyle/>
          <a:p>
            <a:pPr algn="ctr">
              <a:lnSpc>
                <a:spcPct val="140000"/>
              </a:lnSpc>
            </a:pPr>
            <a:r>
              <a:rPr lang="en-US" altLang="en-US" sz="3600" b="1" dirty="0">
                <a:solidFill>
                  <a:srgbClr val="00B050"/>
                </a:solidFill>
              </a:rPr>
              <a:t>Changes to the Board of Directors</a:t>
            </a:r>
          </a:p>
          <a:p>
            <a:pPr algn="ctr">
              <a:lnSpc>
                <a:spcPct val="140000"/>
              </a:lnSpc>
            </a:pPr>
            <a:r>
              <a:rPr lang="en-US" altLang="en-US" sz="3600" b="1" dirty="0">
                <a:solidFill>
                  <a:srgbClr val="00B050"/>
                </a:solidFill>
              </a:rPr>
              <a:t>Roy Munnelly - President</a:t>
            </a:r>
          </a:p>
        </p:txBody>
      </p:sp>
    </p:spTree>
    <p:extLst>
      <p:ext uri="{BB962C8B-B14F-4D97-AF65-F5344CB8AC3E}">
        <p14:creationId xmlns:p14="http://schemas.microsoft.com/office/powerpoint/2010/main" val="377763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5990600" y="1100634"/>
            <a:ext cx="6010541" cy="1729796"/>
          </a:xfrm>
        </p:spPr>
        <p:txBody>
          <a:bodyPr>
            <a:normAutofit fontScale="90000"/>
          </a:bodyPr>
          <a:lstStyle/>
          <a:p>
            <a:r>
              <a:rPr lang="en-US" b="1" i="1" dirty="0">
                <a:latin typeface="Franklin Gothic Heavy" panose="020B0903020102020204" pitchFamily="34" charset="0"/>
              </a:rPr>
              <a:t>Child Protection Center</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32" y="3705664"/>
            <a:ext cx="4412479" cy="1655762"/>
          </a:xfrm>
        </p:spPr>
        <p:txBody>
          <a:bodyPr>
            <a:normAutofit/>
          </a:bodyPr>
          <a:lstStyle/>
          <a:p>
            <a:r>
              <a:rPr lang="en-US" sz="8800" dirty="0"/>
              <a:t>$5,000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3416320"/>
          </a:xfrm>
          <a:prstGeom prst="rect">
            <a:avLst/>
          </a:prstGeom>
          <a:noFill/>
        </p:spPr>
        <p:txBody>
          <a:bodyPr wrap="square" rtlCol="0">
            <a:spAutoFit/>
          </a:bodyPr>
          <a:lstStyle/>
          <a:p>
            <a:r>
              <a:rPr lang="en-US" sz="2400" b="0" i="0" u="none" strike="noStrike" dirty="0">
                <a:solidFill>
                  <a:srgbClr val="000000"/>
                </a:solidFill>
                <a:effectLst/>
                <a:latin typeface="Calibri" panose="020F0502020204030204" pitchFamily="34" charset="0"/>
              </a:rPr>
              <a:t>The Child Protection Center is requesting grant funds from the Heron Creek Community Foundation to support their personal safety and community awareness program the prevention arm of CPC's mission they typically serve 19,750 clients that live in North Port FL and estimate this grant will help more than 20,000 during our 2024 fiscal year.</a:t>
            </a:r>
            <a:r>
              <a:rPr lang="en-US" sz="2400" dirty="0"/>
              <a:t> </a:t>
            </a:r>
          </a:p>
        </p:txBody>
      </p:sp>
    </p:spTree>
    <p:extLst>
      <p:ext uri="{BB962C8B-B14F-4D97-AF65-F5344CB8AC3E}">
        <p14:creationId xmlns:p14="http://schemas.microsoft.com/office/powerpoint/2010/main" val="3906944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2468880"/>
            <a:ext cx="7783901" cy="1577483"/>
          </a:xfrm>
          <a:prstGeom prst="rect">
            <a:avLst/>
          </a:prstGeom>
          <a:noFill/>
        </p:spPr>
        <p:txBody>
          <a:bodyPr wrap="square">
            <a:spAutoFit/>
          </a:bodyPr>
          <a:lstStyle/>
          <a:p>
            <a:pPr algn="ctr">
              <a:lnSpc>
                <a:spcPct val="140000"/>
              </a:lnSpc>
            </a:pPr>
            <a:r>
              <a:rPr lang="en-US" altLang="en-US" sz="3600" b="1" dirty="0">
                <a:solidFill>
                  <a:srgbClr val="00B050"/>
                </a:solidFill>
              </a:rPr>
              <a:t>Changes to the By Laws</a:t>
            </a:r>
          </a:p>
          <a:p>
            <a:pPr algn="ctr">
              <a:lnSpc>
                <a:spcPct val="140000"/>
              </a:lnSpc>
            </a:pPr>
            <a:r>
              <a:rPr lang="en-US" altLang="en-US" sz="3600" b="1" dirty="0">
                <a:solidFill>
                  <a:srgbClr val="00B050"/>
                </a:solidFill>
              </a:rPr>
              <a:t>Roy Munnelly - President</a:t>
            </a:r>
          </a:p>
        </p:txBody>
      </p:sp>
    </p:spTree>
    <p:extLst>
      <p:ext uri="{BB962C8B-B14F-4D97-AF65-F5344CB8AC3E}">
        <p14:creationId xmlns:p14="http://schemas.microsoft.com/office/powerpoint/2010/main" val="753885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377735-0415-E5CC-5915-9B71A6A66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6"/>
          <a:stretch>
            <a:fillRect/>
          </a:stretch>
        </p:blipFill>
        <p:spPr bwMode="auto">
          <a:xfrm>
            <a:off x="8151962" y="353683"/>
            <a:ext cx="3532517" cy="127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AE0D689-7C6F-0806-6A49-8DCF1614A56B}"/>
              </a:ext>
            </a:extLst>
          </p:cNvPr>
          <p:cNvSpPr txBox="1"/>
          <p:nvPr/>
        </p:nvSpPr>
        <p:spPr>
          <a:xfrm>
            <a:off x="1869056" y="2468880"/>
            <a:ext cx="7783901" cy="1577483"/>
          </a:xfrm>
          <a:prstGeom prst="rect">
            <a:avLst/>
          </a:prstGeom>
          <a:noFill/>
        </p:spPr>
        <p:txBody>
          <a:bodyPr wrap="square">
            <a:spAutoFit/>
          </a:bodyPr>
          <a:lstStyle/>
          <a:p>
            <a:pPr algn="ctr">
              <a:lnSpc>
                <a:spcPct val="140000"/>
              </a:lnSpc>
            </a:pPr>
            <a:r>
              <a:rPr lang="en-US" altLang="en-US" sz="3600" b="1" dirty="0">
                <a:solidFill>
                  <a:srgbClr val="00B050"/>
                </a:solidFill>
              </a:rPr>
              <a:t>Q&amp;A with General Membership</a:t>
            </a:r>
          </a:p>
          <a:p>
            <a:pPr algn="ctr">
              <a:lnSpc>
                <a:spcPct val="140000"/>
              </a:lnSpc>
            </a:pPr>
            <a:r>
              <a:rPr lang="en-US" altLang="en-US" sz="3600" b="1" dirty="0">
                <a:solidFill>
                  <a:srgbClr val="00B050"/>
                </a:solidFill>
              </a:rPr>
              <a:t>Roy Munnelly - President</a:t>
            </a:r>
          </a:p>
        </p:txBody>
      </p:sp>
    </p:spTree>
    <p:extLst>
      <p:ext uri="{BB962C8B-B14F-4D97-AF65-F5344CB8AC3E}">
        <p14:creationId xmlns:p14="http://schemas.microsoft.com/office/powerpoint/2010/main" val="145264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5990596" y="1699204"/>
            <a:ext cx="6010541" cy="1729796"/>
          </a:xfrm>
        </p:spPr>
        <p:txBody>
          <a:bodyPr>
            <a:normAutofit fontScale="90000"/>
          </a:bodyPr>
          <a:lstStyle/>
          <a:p>
            <a:r>
              <a:rPr lang="en-US" b="1" i="1" dirty="0">
                <a:latin typeface="Franklin Gothic Heavy" panose="020B0903020102020204" pitchFamily="34" charset="0"/>
              </a:rPr>
              <a:t>Family Promise of South Sarasota County</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$5,000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4093428"/>
          </a:xfrm>
          <a:prstGeom prst="rect">
            <a:avLst/>
          </a:prstGeom>
          <a:noFill/>
        </p:spPr>
        <p:txBody>
          <a:bodyPr wrap="square" rtlCol="0">
            <a:spAutoFit/>
          </a:bodyPr>
          <a:lstStyle/>
          <a:p>
            <a:r>
              <a:rPr lang="en-US" sz="2000" b="0" i="0" u="none" strike="noStrike" dirty="0">
                <a:solidFill>
                  <a:srgbClr val="000000"/>
                </a:solidFill>
                <a:effectLst/>
                <a:latin typeface="Calibri" panose="020F0502020204030204" pitchFamily="34" charset="0"/>
              </a:rPr>
              <a:t>Family Promise of South Sarasota County (FPSSC) requests funding to support Emergency Shelter, Rent Assistance, Diversion, and Emergency Funds for housing insecure North Port children and their parent(s).  The agency serves families with at least one minor child that are in imminent danger of experiencing homelessness or that have become homeless, typically as a result of a recent job loss or an unexpected expense that a family cannot afford to pay (such as significant car repair costs or medical expenses). The funding requested will be used to support FPSSC’s Bridge Housing and Open Doors’ North Port clients.</a:t>
            </a:r>
            <a:r>
              <a:rPr lang="en-US" sz="2000" dirty="0"/>
              <a:t> </a:t>
            </a:r>
          </a:p>
        </p:txBody>
      </p:sp>
    </p:spTree>
    <p:extLst>
      <p:ext uri="{BB962C8B-B14F-4D97-AF65-F5344CB8AC3E}">
        <p14:creationId xmlns:p14="http://schemas.microsoft.com/office/powerpoint/2010/main" val="141831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5990598" y="1409605"/>
            <a:ext cx="6010541" cy="1729796"/>
          </a:xfrm>
        </p:spPr>
        <p:txBody>
          <a:bodyPr>
            <a:normAutofit fontScale="90000"/>
          </a:bodyPr>
          <a:lstStyle/>
          <a:p>
            <a:r>
              <a:rPr lang="en-US" b="1" i="1" dirty="0">
                <a:latin typeface="Franklin Gothic Heavy" panose="020B0903020102020204" pitchFamily="34" charset="0"/>
              </a:rPr>
              <a:t>Friends of The North Port Library</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$500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2246769"/>
          </a:xfrm>
          <a:prstGeom prst="rect">
            <a:avLst/>
          </a:prstGeom>
          <a:noFill/>
        </p:spPr>
        <p:txBody>
          <a:bodyPr wrap="square" rtlCol="0">
            <a:spAutoFit/>
          </a:bodyPr>
          <a:lstStyle/>
          <a:p>
            <a:r>
              <a:rPr lang="en-US" sz="2800" b="0" i="0" u="none" strike="noStrike" dirty="0">
                <a:solidFill>
                  <a:srgbClr val="000000"/>
                </a:solidFill>
                <a:effectLst/>
                <a:latin typeface="Calibri" panose="020F0502020204030204" pitchFamily="34" charset="0"/>
              </a:rPr>
              <a:t>Friends of the North Port Library Inc. is requesting funds to purchase catering equipment and supplies to better serve their clients with food giveaways and library programs.</a:t>
            </a:r>
            <a:r>
              <a:rPr lang="en-US" sz="2800" dirty="0"/>
              <a:t> </a:t>
            </a:r>
          </a:p>
        </p:txBody>
      </p:sp>
    </p:spTree>
    <p:extLst>
      <p:ext uri="{BB962C8B-B14F-4D97-AF65-F5344CB8AC3E}">
        <p14:creationId xmlns:p14="http://schemas.microsoft.com/office/powerpoint/2010/main" val="63797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2243113"/>
            <a:ext cx="6010541" cy="1729796"/>
          </a:xfrm>
        </p:spPr>
        <p:txBody>
          <a:bodyPr>
            <a:normAutofit fontScale="90000"/>
          </a:bodyPr>
          <a:lstStyle/>
          <a:p>
            <a:r>
              <a:rPr lang="en-US" b="1" i="1" dirty="0">
                <a:latin typeface="Franklin Gothic Heavy" panose="020B0903020102020204" pitchFamily="34" charset="0"/>
              </a:rPr>
              <a:t>Good Samaritan Pharmacy &amp; Health Services, Inc.</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$4,182</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4401205"/>
          </a:xfrm>
          <a:prstGeom prst="rect">
            <a:avLst/>
          </a:prstGeom>
          <a:noFill/>
        </p:spPr>
        <p:txBody>
          <a:bodyPr wrap="square" rtlCol="0">
            <a:spAutoFit/>
          </a:bodyPr>
          <a:lstStyle/>
          <a:p>
            <a:r>
              <a:rPr lang="en-US" sz="2000" b="0" i="0" u="none" strike="noStrike" dirty="0">
                <a:solidFill>
                  <a:srgbClr val="000000"/>
                </a:solidFill>
                <a:effectLst/>
                <a:latin typeface="Calibri" panose="020F0502020204030204" pitchFamily="34" charset="0"/>
              </a:rPr>
              <a:t>GSPHS offers free access to physician care and prescription medication for uninsured financially needy members of the North Port community.  In addition to access to physicians, Sarasota County patients also receive diagnostic testing and treatment by medical specialists through our collaborative work with the Sarasota Memorial Community Specialty Clinic. This represents comprehensive medical care at no cost to patients.  The estimated cost of providing these services to North Port patients for the coming year is $8,364. This grant is requesting funding for 26 North Port patients ($4,182) that will cover their medical care for 12 months of the year 2024.</a:t>
            </a:r>
            <a:r>
              <a:rPr lang="en-US" sz="2000" dirty="0"/>
              <a:t> </a:t>
            </a:r>
          </a:p>
        </p:txBody>
      </p:sp>
    </p:spTree>
    <p:extLst>
      <p:ext uri="{BB962C8B-B14F-4D97-AF65-F5344CB8AC3E}">
        <p14:creationId xmlns:p14="http://schemas.microsoft.com/office/powerpoint/2010/main" val="220073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2243113"/>
            <a:ext cx="6010541" cy="1729796"/>
          </a:xfrm>
        </p:spPr>
        <p:txBody>
          <a:bodyPr>
            <a:normAutofit fontScale="90000"/>
          </a:bodyPr>
          <a:lstStyle/>
          <a:p>
            <a:r>
              <a:rPr lang="en-US" b="1" i="1" dirty="0">
                <a:latin typeface="Franklin Gothic Heavy" panose="020B0903020102020204" pitchFamily="34" charset="0"/>
              </a:rPr>
              <a:t>Literacy Volunteers </a:t>
            </a:r>
            <a:br>
              <a:rPr lang="en-US" b="1" i="1" dirty="0">
                <a:latin typeface="Franklin Gothic Heavy" panose="020B0903020102020204" pitchFamily="34" charset="0"/>
              </a:rPr>
            </a:br>
            <a:r>
              <a:rPr lang="en-US" b="1" i="1" dirty="0">
                <a:latin typeface="Franklin Gothic Heavy" panose="020B0903020102020204" pitchFamily="34" charset="0"/>
              </a:rPr>
              <a:t>of S. Sarasota County</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789628" y="4127394"/>
            <a:ext cx="4412479" cy="1655762"/>
          </a:xfrm>
        </p:spPr>
        <p:txBody>
          <a:bodyPr>
            <a:normAutofit/>
          </a:bodyPr>
          <a:lstStyle/>
          <a:p>
            <a:r>
              <a:rPr lang="en-US" sz="8800" dirty="0"/>
              <a:t>$2,900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3693319"/>
          </a:xfrm>
          <a:prstGeom prst="rect">
            <a:avLst/>
          </a:prstGeom>
          <a:noFill/>
        </p:spPr>
        <p:txBody>
          <a:bodyPr wrap="square" rtlCol="0">
            <a:spAutoFit/>
          </a:bodyPr>
          <a:lstStyle/>
          <a:p>
            <a:r>
              <a:rPr lang="en-US" sz="1800" b="0" i="0" u="none" strike="noStrike" dirty="0">
                <a:solidFill>
                  <a:srgbClr val="000000"/>
                </a:solidFill>
                <a:effectLst/>
                <a:latin typeface="Calibri" panose="020F0502020204030204" pitchFamily="34" charset="0"/>
              </a:rPr>
              <a:t>Grant funds will be used to cover the costs for a Website re-design. The new website will provide features and functions to better promote our organization: improve marketing for volunteers (Tutors, Classroom Instructors, Digital Learning Coaches, and non-instructional volunteers in areas such as: office, technology, grant writing, fundraising, event planning, etc.), improve awareness in South Sarasota County communities, and increase donations (allow for monthly on-going donations in addition to our one-time donation option). The new website will also promote and allow for registration for all of our services: one-on-tutoring, classroom instruction, and online digital learning. </a:t>
            </a:r>
          </a:p>
        </p:txBody>
      </p:sp>
    </p:spTree>
    <p:extLst>
      <p:ext uri="{BB962C8B-B14F-4D97-AF65-F5344CB8AC3E}">
        <p14:creationId xmlns:p14="http://schemas.microsoft.com/office/powerpoint/2010/main" val="90979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6F888-4896-C0BD-1C99-11BABE9AE719}"/>
              </a:ext>
            </a:extLst>
          </p:cNvPr>
          <p:cNvPicPr>
            <a:picLocks noChangeAspect="1"/>
          </p:cNvPicPr>
          <p:nvPr/>
        </p:nvPicPr>
        <p:blipFill>
          <a:blip r:embed="rId2"/>
          <a:stretch>
            <a:fillRect/>
          </a:stretch>
        </p:blipFill>
        <p:spPr>
          <a:xfrm>
            <a:off x="1815425" y="637375"/>
            <a:ext cx="3126703" cy="1328157"/>
          </a:xfrm>
          <a:prstGeom prst="rect">
            <a:avLst/>
          </a:prstGeom>
        </p:spPr>
      </p:pic>
      <p:sp>
        <p:nvSpPr>
          <p:cNvPr id="2" name="Title 1">
            <a:extLst>
              <a:ext uri="{FF2B5EF4-FFF2-40B4-BE49-F238E27FC236}">
                <a16:creationId xmlns:a16="http://schemas.microsoft.com/office/drawing/2014/main" id="{5DAA9BEE-5F96-7EE6-4B93-15243AF5C616}"/>
              </a:ext>
            </a:extLst>
          </p:cNvPr>
          <p:cNvSpPr>
            <a:spLocks noGrp="1"/>
          </p:cNvSpPr>
          <p:nvPr>
            <p:ph type="ctrTitle"/>
          </p:nvPr>
        </p:nvSpPr>
        <p:spPr>
          <a:xfrm>
            <a:off x="6096000" y="1100634"/>
            <a:ext cx="6010541" cy="1729796"/>
          </a:xfrm>
        </p:spPr>
        <p:txBody>
          <a:bodyPr>
            <a:normAutofit fontScale="90000"/>
          </a:bodyPr>
          <a:lstStyle/>
          <a:p>
            <a:r>
              <a:rPr lang="en-US" b="1" i="1" dirty="0">
                <a:latin typeface="Franklin Gothic Heavy" panose="020B0903020102020204" pitchFamily="34" charset="0"/>
              </a:rPr>
              <a:t>North Port Meals on Wheels, Inc.</a:t>
            </a:r>
          </a:p>
        </p:txBody>
      </p:sp>
      <p:sp>
        <p:nvSpPr>
          <p:cNvPr id="3" name="Subtitle 2">
            <a:extLst>
              <a:ext uri="{FF2B5EF4-FFF2-40B4-BE49-F238E27FC236}">
                <a16:creationId xmlns:a16="http://schemas.microsoft.com/office/drawing/2014/main" id="{5D1192B3-57F7-8B80-96E2-A50E288AD6B3}"/>
              </a:ext>
            </a:extLst>
          </p:cNvPr>
          <p:cNvSpPr>
            <a:spLocks noGrp="1"/>
          </p:cNvSpPr>
          <p:nvPr>
            <p:ph type="subTitle" idx="1"/>
          </p:nvPr>
        </p:nvSpPr>
        <p:spPr>
          <a:xfrm>
            <a:off x="6806720" y="3570280"/>
            <a:ext cx="4412479" cy="1655762"/>
          </a:xfrm>
        </p:spPr>
        <p:txBody>
          <a:bodyPr>
            <a:normAutofit/>
          </a:bodyPr>
          <a:lstStyle/>
          <a:p>
            <a:r>
              <a:rPr lang="en-US" sz="8800" dirty="0"/>
              <a:t>$12,000</a:t>
            </a:r>
          </a:p>
        </p:txBody>
      </p:sp>
      <p:sp>
        <p:nvSpPr>
          <p:cNvPr id="5" name="TextBox 4">
            <a:extLst>
              <a:ext uri="{FF2B5EF4-FFF2-40B4-BE49-F238E27FC236}">
                <a16:creationId xmlns:a16="http://schemas.microsoft.com/office/drawing/2014/main" id="{A4D1B792-ED7D-C5DA-BF41-021F7BC98C67}"/>
              </a:ext>
            </a:extLst>
          </p:cNvPr>
          <p:cNvSpPr txBox="1"/>
          <p:nvPr/>
        </p:nvSpPr>
        <p:spPr>
          <a:xfrm>
            <a:off x="661554" y="2274503"/>
            <a:ext cx="5434446" cy="4247317"/>
          </a:xfrm>
          <a:prstGeom prst="rect">
            <a:avLst/>
          </a:prstGeom>
          <a:noFill/>
        </p:spPr>
        <p:txBody>
          <a:bodyPr wrap="square" rtlCol="0">
            <a:spAutoFit/>
          </a:bodyPr>
          <a:lstStyle/>
          <a:p>
            <a:r>
              <a:rPr lang="en-US" sz="1800" b="0" i="0" u="none" strike="noStrike" dirty="0">
                <a:solidFill>
                  <a:srgbClr val="000000"/>
                </a:solidFill>
                <a:effectLst/>
                <a:latin typeface="Calibri" panose="020F0502020204030204" pitchFamily="34" charset="0"/>
              </a:rPr>
              <a:t>This amount will be used to pay for costs required to prepare and deliver meals for all clients who qualify for free or reduced meals according to NPMOW rules based on Federal Poverty guidelines.  We expect to serve 140-150 clients at a time in 2024. Since clients come and go, we expect to serve about 293 unique clients over the course of the year. Of the estimated 140 clients in January, about 38% will qualify for free meals and another 12% will qualify for reduced $2 meals. 50% of the estimated 140 initial clients is 70 different people who will receive subsidized meals in a given month. This summer, during June and July we expect to prepare and deliver 3201 free and reduced meals at a net cost of $15,673 before payroll and fundraising. Your grant would cover most of that cost.</a:t>
            </a:r>
          </a:p>
        </p:txBody>
      </p:sp>
    </p:spTree>
    <p:extLst>
      <p:ext uri="{BB962C8B-B14F-4D97-AF65-F5344CB8AC3E}">
        <p14:creationId xmlns:p14="http://schemas.microsoft.com/office/powerpoint/2010/main" val="2992604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476</TotalTime>
  <Words>2027</Words>
  <Application>Microsoft Office PowerPoint</Application>
  <PresentationFormat>Widescreen</PresentationFormat>
  <Paragraphs>234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Aptos Display</vt:lpstr>
      <vt:lpstr>Arial</vt:lpstr>
      <vt:lpstr>Calibri</vt:lpstr>
      <vt:lpstr>DM Sans</vt:lpstr>
      <vt:lpstr>Franklin Gothic Heavy</vt:lpstr>
      <vt:lpstr>Office Theme</vt:lpstr>
      <vt:lpstr>PowerPoint Presentation</vt:lpstr>
      <vt:lpstr>PowerPoint Presentation</vt:lpstr>
      <vt:lpstr>PowerPoint Presentation</vt:lpstr>
      <vt:lpstr>Child Protection Center</vt:lpstr>
      <vt:lpstr>Family Promise of South Sarasota County</vt:lpstr>
      <vt:lpstr>Friends of The North Port Library</vt:lpstr>
      <vt:lpstr>Good Samaritan Pharmacy &amp; Health Services, Inc.</vt:lpstr>
      <vt:lpstr>Literacy Volunteers  of S. Sarasota County</vt:lpstr>
      <vt:lpstr>North Port Meals on Wheels, Inc.</vt:lpstr>
      <vt:lpstr>NORTH PORT SENIOR CENTER</vt:lpstr>
      <vt:lpstr>Safe Place and Rape Crisis Center (SPARCC)</vt:lpstr>
      <vt:lpstr>Take Stock In Children of Sarasota County (TSIC)</vt:lpstr>
      <vt:lpstr>When All Else Fails</vt:lpstr>
      <vt:lpstr>Awaken Outreach Center</vt:lpstr>
      <vt:lpstr>Big Brothers Big Sisters of the Sun Coast, Inc.</vt:lpstr>
      <vt:lpstr>Boys &amp; Girls Clubs of Sarasota and DeSoto Counties</vt:lpstr>
      <vt:lpstr>North Port   Back Pack Angels</vt:lpstr>
      <vt:lpstr>All Faith’s Food Bank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Munnelly</dc:creator>
  <cp:lastModifiedBy>Kevin Smith</cp:lastModifiedBy>
  <cp:revision>18</cp:revision>
  <dcterms:created xsi:type="dcterms:W3CDTF">2024-01-19T14:05:32Z</dcterms:created>
  <dcterms:modified xsi:type="dcterms:W3CDTF">2024-01-30T15:05:10Z</dcterms:modified>
</cp:coreProperties>
</file>